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15" r:id="rId3"/>
    <p:sldId id="316" r:id="rId4"/>
    <p:sldId id="318" r:id="rId5"/>
    <p:sldId id="257" r:id="rId6"/>
    <p:sldId id="317" r:id="rId7"/>
    <p:sldId id="259" r:id="rId8"/>
    <p:sldId id="319" r:id="rId9"/>
    <p:sldId id="311" r:id="rId10"/>
    <p:sldId id="320" r:id="rId11"/>
    <p:sldId id="321" r:id="rId12"/>
    <p:sldId id="322" r:id="rId13"/>
    <p:sldId id="323" r:id="rId14"/>
    <p:sldId id="324" r:id="rId15"/>
    <p:sldId id="325" r:id="rId16"/>
    <p:sldId id="326" r:id="rId17"/>
  </p:sldIdLst>
  <p:sldSz cx="9144000" cy="5143500" type="screen16x9"/>
  <p:notesSz cx="6783388" cy="9926638"/>
  <p:custDataLst>
    <p:tags r:id="rId20"/>
  </p:custDataLst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6"/>
  </p:normalViewPr>
  <p:slideViewPr>
    <p:cSldViewPr>
      <p:cViewPr varScale="1">
        <p:scale>
          <a:sx n="92" d="100"/>
          <a:sy n="92" d="100"/>
        </p:scale>
        <p:origin x="1186" y="29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6CCDBE-CD4E-D748-9BCF-0DF06173E63A}" type="doc">
      <dgm:prSet loTypeId="urn:microsoft.com/office/officeart/2005/8/layout/cycle7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it-IT"/>
        </a:p>
      </dgm:t>
    </dgm:pt>
    <dgm:pt modelId="{AC866F41-3F09-4245-92AB-362FF8249F88}">
      <dgm:prSet phldrT="[Testo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dirty="0"/>
            <a:t>Docenti</a:t>
          </a:r>
        </a:p>
      </dgm:t>
    </dgm:pt>
    <dgm:pt modelId="{1F0B7FAF-5680-A346-BCE9-6B4EB22BAEED}" type="parTrans" cxnId="{666FC844-5C64-B847-9400-59DBCBD731BE}">
      <dgm:prSet/>
      <dgm:spPr/>
      <dgm:t>
        <a:bodyPr/>
        <a:lstStyle/>
        <a:p>
          <a:endParaRPr lang="it-IT"/>
        </a:p>
      </dgm:t>
    </dgm:pt>
    <dgm:pt modelId="{0ECFA92F-975B-5A41-A393-84629CF9A119}" type="sibTrans" cxnId="{666FC844-5C64-B847-9400-59DBCBD731BE}">
      <dgm:prSet/>
      <dgm:spPr/>
      <dgm:t>
        <a:bodyPr/>
        <a:lstStyle/>
        <a:p>
          <a:endParaRPr lang="it-IT"/>
        </a:p>
      </dgm:t>
    </dgm:pt>
    <dgm:pt modelId="{DFFE09C0-AB70-CA41-B708-32E5870C2D0B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dirty="0"/>
            <a:t>Studenti</a:t>
          </a:r>
        </a:p>
      </dgm:t>
    </dgm:pt>
    <dgm:pt modelId="{AFE04953-C97F-D14F-B510-2424458BA01A}" type="parTrans" cxnId="{8EDC1E81-16CB-7543-9BAE-57EBBB549692}">
      <dgm:prSet/>
      <dgm:spPr/>
      <dgm:t>
        <a:bodyPr/>
        <a:lstStyle/>
        <a:p>
          <a:endParaRPr lang="it-IT"/>
        </a:p>
      </dgm:t>
    </dgm:pt>
    <dgm:pt modelId="{88AB9BCB-DFD6-6F41-B1B8-79A5701EC539}" type="sibTrans" cxnId="{8EDC1E81-16CB-7543-9BAE-57EBBB549692}">
      <dgm:prSet/>
      <dgm:spPr/>
      <dgm:t>
        <a:bodyPr/>
        <a:lstStyle/>
        <a:p>
          <a:endParaRPr lang="it-IT"/>
        </a:p>
      </dgm:t>
    </dgm:pt>
    <dgm:pt modelId="{E1A366A1-1B2E-3D44-9750-959CD46234C5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dirty="0"/>
            <a:t>Contesto di apprendimento </a:t>
          </a:r>
        </a:p>
      </dgm:t>
    </dgm:pt>
    <dgm:pt modelId="{D147F65A-0F15-524B-9A93-7F2153176A33}" type="parTrans" cxnId="{3007ED2A-3348-1348-B189-95680DC56290}">
      <dgm:prSet/>
      <dgm:spPr/>
      <dgm:t>
        <a:bodyPr/>
        <a:lstStyle/>
        <a:p>
          <a:endParaRPr lang="it-IT"/>
        </a:p>
      </dgm:t>
    </dgm:pt>
    <dgm:pt modelId="{04B86CB5-C4ED-0B42-A61F-691DB5F9EEF2}" type="sibTrans" cxnId="{3007ED2A-3348-1348-B189-95680DC56290}">
      <dgm:prSet/>
      <dgm:spPr/>
      <dgm:t>
        <a:bodyPr/>
        <a:lstStyle/>
        <a:p>
          <a:endParaRPr lang="it-IT"/>
        </a:p>
      </dgm:t>
    </dgm:pt>
    <dgm:pt modelId="{8804698D-243E-9847-AA7B-0B2510424090}" type="pres">
      <dgm:prSet presAssocID="{536CCDBE-CD4E-D748-9BCF-0DF06173E63A}" presName="Name0" presStyleCnt="0">
        <dgm:presLayoutVars>
          <dgm:dir/>
          <dgm:resizeHandles val="exact"/>
        </dgm:presLayoutVars>
      </dgm:prSet>
      <dgm:spPr/>
    </dgm:pt>
    <dgm:pt modelId="{BECD2341-C765-6945-A41C-1669670A8764}" type="pres">
      <dgm:prSet presAssocID="{AC866F41-3F09-4245-92AB-362FF8249F88}" presName="node" presStyleLbl="node1" presStyleIdx="0" presStyleCnt="3">
        <dgm:presLayoutVars>
          <dgm:bulletEnabled val="1"/>
        </dgm:presLayoutVars>
      </dgm:prSet>
      <dgm:spPr/>
    </dgm:pt>
    <dgm:pt modelId="{B5FE939B-545B-BB41-8263-09A3DCBE9D4D}" type="pres">
      <dgm:prSet presAssocID="{0ECFA92F-975B-5A41-A393-84629CF9A119}" presName="sibTrans" presStyleLbl="sibTrans2D1" presStyleIdx="0" presStyleCnt="3"/>
      <dgm:spPr/>
    </dgm:pt>
    <dgm:pt modelId="{321C165E-9EF1-E649-8D39-E4FF0EA320A1}" type="pres">
      <dgm:prSet presAssocID="{0ECFA92F-975B-5A41-A393-84629CF9A119}" presName="connectorText" presStyleLbl="sibTrans2D1" presStyleIdx="0" presStyleCnt="3"/>
      <dgm:spPr/>
    </dgm:pt>
    <dgm:pt modelId="{04A42058-3D99-2345-B831-58D605C99F23}" type="pres">
      <dgm:prSet presAssocID="{E1A366A1-1B2E-3D44-9750-959CD46234C5}" presName="node" presStyleLbl="node1" presStyleIdx="1" presStyleCnt="3">
        <dgm:presLayoutVars>
          <dgm:bulletEnabled val="1"/>
        </dgm:presLayoutVars>
      </dgm:prSet>
      <dgm:spPr/>
    </dgm:pt>
    <dgm:pt modelId="{48018046-543C-6C4E-B861-A613FDBEF82E}" type="pres">
      <dgm:prSet presAssocID="{04B86CB5-C4ED-0B42-A61F-691DB5F9EEF2}" presName="sibTrans" presStyleLbl="sibTrans2D1" presStyleIdx="1" presStyleCnt="3"/>
      <dgm:spPr/>
    </dgm:pt>
    <dgm:pt modelId="{97200201-0CDD-C943-A80C-ABF489A685FD}" type="pres">
      <dgm:prSet presAssocID="{04B86CB5-C4ED-0B42-A61F-691DB5F9EEF2}" presName="connectorText" presStyleLbl="sibTrans2D1" presStyleIdx="1" presStyleCnt="3"/>
      <dgm:spPr/>
    </dgm:pt>
    <dgm:pt modelId="{FDA1CE6F-3BD8-CB4D-992D-183D462D7811}" type="pres">
      <dgm:prSet presAssocID="{DFFE09C0-AB70-CA41-B708-32E5870C2D0B}" presName="node" presStyleLbl="node1" presStyleIdx="2" presStyleCnt="3">
        <dgm:presLayoutVars>
          <dgm:bulletEnabled val="1"/>
        </dgm:presLayoutVars>
      </dgm:prSet>
      <dgm:spPr/>
    </dgm:pt>
    <dgm:pt modelId="{B5B1C690-0487-8B4B-A47B-7C4DA572C84A}" type="pres">
      <dgm:prSet presAssocID="{88AB9BCB-DFD6-6F41-B1B8-79A5701EC539}" presName="sibTrans" presStyleLbl="sibTrans2D1" presStyleIdx="2" presStyleCnt="3"/>
      <dgm:spPr/>
    </dgm:pt>
    <dgm:pt modelId="{E07A58CB-2B85-AE4F-8EDF-E66E772C8B01}" type="pres">
      <dgm:prSet presAssocID="{88AB9BCB-DFD6-6F41-B1B8-79A5701EC539}" presName="connectorText" presStyleLbl="sibTrans2D1" presStyleIdx="2" presStyleCnt="3"/>
      <dgm:spPr/>
    </dgm:pt>
  </dgm:ptLst>
  <dgm:cxnLst>
    <dgm:cxn modelId="{88201805-5358-0F4C-98D7-1DEED41824BF}" type="presOf" srcId="{536CCDBE-CD4E-D748-9BCF-0DF06173E63A}" destId="{8804698D-243E-9847-AA7B-0B2510424090}" srcOrd="0" destOrd="0" presId="urn:microsoft.com/office/officeart/2005/8/layout/cycle7"/>
    <dgm:cxn modelId="{8C92FA07-0C62-E441-953C-58EA7DC76A41}" type="presOf" srcId="{04B86CB5-C4ED-0B42-A61F-691DB5F9EEF2}" destId="{48018046-543C-6C4E-B861-A613FDBEF82E}" srcOrd="0" destOrd="0" presId="urn:microsoft.com/office/officeart/2005/8/layout/cycle7"/>
    <dgm:cxn modelId="{7AF7F61B-75FF-0F4B-86F8-63795D55096D}" type="presOf" srcId="{88AB9BCB-DFD6-6F41-B1B8-79A5701EC539}" destId="{E07A58CB-2B85-AE4F-8EDF-E66E772C8B01}" srcOrd="1" destOrd="0" presId="urn:microsoft.com/office/officeart/2005/8/layout/cycle7"/>
    <dgm:cxn modelId="{3007ED2A-3348-1348-B189-95680DC56290}" srcId="{536CCDBE-CD4E-D748-9BCF-0DF06173E63A}" destId="{E1A366A1-1B2E-3D44-9750-959CD46234C5}" srcOrd="1" destOrd="0" parTransId="{D147F65A-0F15-524B-9A93-7F2153176A33}" sibTransId="{04B86CB5-C4ED-0B42-A61F-691DB5F9EEF2}"/>
    <dgm:cxn modelId="{FB19B461-1EED-394D-AF2D-8575B5643AD3}" type="presOf" srcId="{E1A366A1-1B2E-3D44-9750-959CD46234C5}" destId="{04A42058-3D99-2345-B831-58D605C99F23}" srcOrd="0" destOrd="0" presId="urn:microsoft.com/office/officeart/2005/8/layout/cycle7"/>
    <dgm:cxn modelId="{666FC844-5C64-B847-9400-59DBCBD731BE}" srcId="{536CCDBE-CD4E-D748-9BCF-0DF06173E63A}" destId="{AC866F41-3F09-4245-92AB-362FF8249F88}" srcOrd="0" destOrd="0" parTransId="{1F0B7FAF-5680-A346-BCE9-6B4EB22BAEED}" sibTransId="{0ECFA92F-975B-5A41-A393-84629CF9A119}"/>
    <dgm:cxn modelId="{31F56C49-F14D-A440-8658-E87CE1097CD1}" type="presOf" srcId="{DFFE09C0-AB70-CA41-B708-32E5870C2D0B}" destId="{FDA1CE6F-3BD8-CB4D-992D-183D462D7811}" srcOrd="0" destOrd="0" presId="urn:microsoft.com/office/officeart/2005/8/layout/cycle7"/>
    <dgm:cxn modelId="{029B1B6A-5B01-FE4B-A1EC-E345B3F0D0E1}" type="presOf" srcId="{0ECFA92F-975B-5A41-A393-84629CF9A119}" destId="{B5FE939B-545B-BB41-8263-09A3DCBE9D4D}" srcOrd="0" destOrd="0" presId="urn:microsoft.com/office/officeart/2005/8/layout/cycle7"/>
    <dgm:cxn modelId="{1A3B3678-BC07-364B-8C8A-3E2E527444B7}" type="presOf" srcId="{88AB9BCB-DFD6-6F41-B1B8-79A5701EC539}" destId="{B5B1C690-0487-8B4B-A47B-7C4DA572C84A}" srcOrd="0" destOrd="0" presId="urn:microsoft.com/office/officeart/2005/8/layout/cycle7"/>
    <dgm:cxn modelId="{8EDC1E81-16CB-7543-9BAE-57EBBB549692}" srcId="{536CCDBE-CD4E-D748-9BCF-0DF06173E63A}" destId="{DFFE09C0-AB70-CA41-B708-32E5870C2D0B}" srcOrd="2" destOrd="0" parTransId="{AFE04953-C97F-D14F-B510-2424458BA01A}" sibTransId="{88AB9BCB-DFD6-6F41-B1B8-79A5701EC539}"/>
    <dgm:cxn modelId="{A28657CE-E117-0341-AD08-64067EE3EBDE}" type="presOf" srcId="{0ECFA92F-975B-5A41-A393-84629CF9A119}" destId="{321C165E-9EF1-E649-8D39-E4FF0EA320A1}" srcOrd="1" destOrd="0" presId="urn:microsoft.com/office/officeart/2005/8/layout/cycle7"/>
    <dgm:cxn modelId="{105042E8-9EA5-2643-B3BD-EA2EE6954E30}" type="presOf" srcId="{04B86CB5-C4ED-0B42-A61F-691DB5F9EEF2}" destId="{97200201-0CDD-C943-A80C-ABF489A685FD}" srcOrd="1" destOrd="0" presId="urn:microsoft.com/office/officeart/2005/8/layout/cycle7"/>
    <dgm:cxn modelId="{861B30EF-FD20-1F49-9F4A-DD40D32E702F}" type="presOf" srcId="{AC866F41-3F09-4245-92AB-362FF8249F88}" destId="{BECD2341-C765-6945-A41C-1669670A8764}" srcOrd="0" destOrd="0" presId="urn:microsoft.com/office/officeart/2005/8/layout/cycle7"/>
    <dgm:cxn modelId="{071CD20F-9B08-9E43-981D-6F9E5DB5CB70}" type="presParOf" srcId="{8804698D-243E-9847-AA7B-0B2510424090}" destId="{BECD2341-C765-6945-A41C-1669670A8764}" srcOrd="0" destOrd="0" presId="urn:microsoft.com/office/officeart/2005/8/layout/cycle7"/>
    <dgm:cxn modelId="{59B70EE5-1FC9-264C-92DC-2CF49718AC75}" type="presParOf" srcId="{8804698D-243E-9847-AA7B-0B2510424090}" destId="{B5FE939B-545B-BB41-8263-09A3DCBE9D4D}" srcOrd="1" destOrd="0" presId="urn:microsoft.com/office/officeart/2005/8/layout/cycle7"/>
    <dgm:cxn modelId="{FA2A04CB-651A-244B-B013-7E8BA8C29739}" type="presParOf" srcId="{B5FE939B-545B-BB41-8263-09A3DCBE9D4D}" destId="{321C165E-9EF1-E649-8D39-E4FF0EA320A1}" srcOrd="0" destOrd="0" presId="urn:microsoft.com/office/officeart/2005/8/layout/cycle7"/>
    <dgm:cxn modelId="{97B073B4-5ED7-8B41-9E8F-38973B006F01}" type="presParOf" srcId="{8804698D-243E-9847-AA7B-0B2510424090}" destId="{04A42058-3D99-2345-B831-58D605C99F23}" srcOrd="2" destOrd="0" presId="urn:microsoft.com/office/officeart/2005/8/layout/cycle7"/>
    <dgm:cxn modelId="{02AE8F85-8C50-0245-9193-8C984734D93D}" type="presParOf" srcId="{8804698D-243E-9847-AA7B-0B2510424090}" destId="{48018046-543C-6C4E-B861-A613FDBEF82E}" srcOrd="3" destOrd="0" presId="urn:microsoft.com/office/officeart/2005/8/layout/cycle7"/>
    <dgm:cxn modelId="{DAF06204-016E-A048-868E-2903BD2BFAA2}" type="presParOf" srcId="{48018046-543C-6C4E-B861-A613FDBEF82E}" destId="{97200201-0CDD-C943-A80C-ABF489A685FD}" srcOrd="0" destOrd="0" presId="urn:microsoft.com/office/officeart/2005/8/layout/cycle7"/>
    <dgm:cxn modelId="{256E2A79-E0CC-4E40-BCC5-698C2324384F}" type="presParOf" srcId="{8804698D-243E-9847-AA7B-0B2510424090}" destId="{FDA1CE6F-3BD8-CB4D-992D-183D462D7811}" srcOrd="4" destOrd="0" presId="urn:microsoft.com/office/officeart/2005/8/layout/cycle7"/>
    <dgm:cxn modelId="{4D642DC5-CF77-E44B-B58B-44506F6BEC8D}" type="presParOf" srcId="{8804698D-243E-9847-AA7B-0B2510424090}" destId="{B5B1C690-0487-8B4B-A47B-7C4DA572C84A}" srcOrd="5" destOrd="0" presId="urn:microsoft.com/office/officeart/2005/8/layout/cycle7"/>
    <dgm:cxn modelId="{4C4C337D-795F-AE40-B24A-C4BA546D8AE9}" type="presParOf" srcId="{B5B1C690-0487-8B4B-A47B-7C4DA572C84A}" destId="{E07A58CB-2B85-AE4F-8EDF-E66E772C8B01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93E4E0-38C9-1E4C-BEBC-76DEBA43AA47}" type="doc">
      <dgm:prSet loTypeId="urn:microsoft.com/office/officeart/2005/8/layout/cycle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ADD3056-4274-A848-9EF7-BB4E87443559}">
      <dgm:prSet phldrT="[Tes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sz="1800" dirty="0"/>
            <a:t>Definire gli obiettivi</a:t>
          </a:r>
        </a:p>
      </dgm:t>
    </dgm:pt>
    <dgm:pt modelId="{39BA83F5-D778-2643-AF14-6B292A50A836}" type="parTrans" cxnId="{69D453C6-D79E-A544-9288-9D2C068C0D4D}">
      <dgm:prSet/>
      <dgm:spPr/>
      <dgm:t>
        <a:bodyPr/>
        <a:lstStyle/>
        <a:p>
          <a:endParaRPr lang="it-IT"/>
        </a:p>
      </dgm:t>
    </dgm:pt>
    <dgm:pt modelId="{CA4A85A5-C86C-D34B-B78B-B9391FF80551}" type="sibTrans" cxnId="{69D453C6-D79E-A544-9288-9D2C068C0D4D}">
      <dgm:prSet/>
      <dgm:spPr/>
      <dgm:t>
        <a:bodyPr/>
        <a:lstStyle/>
        <a:p>
          <a:endParaRPr lang="it-IT"/>
        </a:p>
      </dgm:t>
    </dgm:pt>
    <dgm:pt modelId="{3A3BF6DF-278C-3840-BCE6-DB46D47AFF0E}">
      <dgm:prSet phldrT="[Testo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altLang="it-IT" dirty="0">
              <a:solidFill>
                <a:srgbClr val="000000"/>
              </a:solidFill>
              <a:cs typeface="Calibri" panose="020F0502020204030204" pitchFamily="34" charset="0"/>
            </a:rPr>
            <a:t>Raggiungimento dei risultati</a:t>
          </a:r>
          <a:endParaRPr lang="it-IT" dirty="0"/>
        </a:p>
      </dgm:t>
    </dgm:pt>
    <dgm:pt modelId="{EC1806D5-5430-BB4B-A59E-21260D986602}" type="parTrans" cxnId="{1AD3F017-5EF8-CC49-86A8-2BC43F39A4B7}">
      <dgm:prSet/>
      <dgm:spPr/>
      <dgm:t>
        <a:bodyPr/>
        <a:lstStyle/>
        <a:p>
          <a:endParaRPr lang="it-IT"/>
        </a:p>
      </dgm:t>
    </dgm:pt>
    <dgm:pt modelId="{788FEB65-4208-E24C-96C1-AF4AE10FAED2}" type="sibTrans" cxnId="{1AD3F017-5EF8-CC49-86A8-2BC43F39A4B7}">
      <dgm:prSet/>
      <dgm:spPr/>
      <dgm:t>
        <a:bodyPr/>
        <a:lstStyle/>
        <a:p>
          <a:endParaRPr lang="it-IT"/>
        </a:p>
      </dgm:t>
    </dgm:pt>
    <dgm:pt modelId="{56B67FD4-1595-EE42-B493-82070D872D7C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altLang="it-IT" dirty="0">
              <a:solidFill>
                <a:srgbClr val="000000"/>
              </a:solidFill>
              <a:cs typeface="Calibri" panose="020F0502020204030204" pitchFamily="34" charset="0"/>
            </a:rPr>
            <a:t>Programmare e sviluppare le azioni</a:t>
          </a:r>
        </a:p>
      </dgm:t>
    </dgm:pt>
    <dgm:pt modelId="{1EF989AD-EDCB-FC4D-99C5-934F7F23D65C}" type="parTrans" cxnId="{15580CC5-E356-A041-AF74-A0C443D647EC}">
      <dgm:prSet/>
      <dgm:spPr/>
      <dgm:t>
        <a:bodyPr/>
        <a:lstStyle/>
        <a:p>
          <a:endParaRPr lang="it-IT"/>
        </a:p>
      </dgm:t>
    </dgm:pt>
    <dgm:pt modelId="{0349C935-6CD1-9843-B257-9438E5BB2F59}" type="sibTrans" cxnId="{15580CC5-E356-A041-AF74-A0C443D647EC}">
      <dgm:prSet/>
      <dgm:spPr/>
      <dgm:t>
        <a:bodyPr/>
        <a:lstStyle/>
        <a:p>
          <a:endParaRPr lang="it-IT"/>
        </a:p>
      </dgm:t>
    </dgm:pt>
    <dgm:pt modelId="{7CEB79F4-4AC9-1A49-A525-CEABD9EA0B77}" type="pres">
      <dgm:prSet presAssocID="{6293E4E0-38C9-1E4C-BEBC-76DEBA43AA47}" presName="cycle" presStyleCnt="0">
        <dgm:presLayoutVars>
          <dgm:dir/>
          <dgm:resizeHandles val="exact"/>
        </dgm:presLayoutVars>
      </dgm:prSet>
      <dgm:spPr/>
    </dgm:pt>
    <dgm:pt modelId="{354DC875-0B44-564B-BE53-E6176EBDFBD5}" type="pres">
      <dgm:prSet presAssocID="{BADD3056-4274-A848-9EF7-BB4E87443559}" presName="node" presStyleLbl="node1" presStyleIdx="0" presStyleCnt="3" custScaleX="126417">
        <dgm:presLayoutVars>
          <dgm:bulletEnabled val="1"/>
        </dgm:presLayoutVars>
      </dgm:prSet>
      <dgm:spPr/>
    </dgm:pt>
    <dgm:pt modelId="{0DFA63E9-9900-A040-9720-C473B257D6A6}" type="pres">
      <dgm:prSet presAssocID="{BADD3056-4274-A848-9EF7-BB4E87443559}" presName="spNode" presStyleCnt="0"/>
      <dgm:spPr/>
    </dgm:pt>
    <dgm:pt modelId="{37434BFB-CD9B-6F44-9150-0EB45747591E}" type="pres">
      <dgm:prSet presAssocID="{CA4A85A5-C86C-D34B-B78B-B9391FF80551}" presName="sibTrans" presStyleLbl="sibTrans1D1" presStyleIdx="0" presStyleCnt="3"/>
      <dgm:spPr/>
    </dgm:pt>
    <dgm:pt modelId="{36822027-E23C-8C45-B3FB-DB50E474A1BE}" type="pres">
      <dgm:prSet presAssocID="{56B67FD4-1595-EE42-B493-82070D872D7C}" presName="node" presStyleLbl="node1" presStyleIdx="1" presStyleCnt="3" custScaleX="126417">
        <dgm:presLayoutVars>
          <dgm:bulletEnabled val="1"/>
        </dgm:presLayoutVars>
      </dgm:prSet>
      <dgm:spPr/>
    </dgm:pt>
    <dgm:pt modelId="{A470ED51-BF0F-0E48-865E-68B4BD8FC9AF}" type="pres">
      <dgm:prSet presAssocID="{56B67FD4-1595-EE42-B493-82070D872D7C}" presName="spNode" presStyleCnt="0"/>
      <dgm:spPr/>
    </dgm:pt>
    <dgm:pt modelId="{1DD6239C-1E61-7146-8509-02408CB8A672}" type="pres">
      <dgm:prSet presAssocID="{0349C935-6CD1-9843-B257-9438E5BB2F59}" presName="sibTrans" presStyleLbl="sibTrans1D1" presStyleIdx="1" presStyleCnt="3"/>
      <dgm:spPr/>
    </dgm:pt>
    <dgm:pt modelId="{351F4684-538D-7746-8403-C54CF1AD63AA}" type="pres">
      <dgm:prSet presAssocID="{3A3BF6DF-278C-3840-BCE6-DB46D47AFF0E}" presName="node" presStyleLbl="node1" presStyleIdx="2" presStyleCnt="3" custScaleX="126417">
        <dgm:presLayoutVars>
          <dgm:bulletEnabled val="1"/>
        </dgm:presLayoutVars>
      </dgm:prSet>
      <dgm:spPr/>
    </dgm:pt>
    <dgm:pt modelId="{04355E8E-C0FE-054E-85EC-AB94875BF75C}" type="pres">
      <dgm:prSet presAssocID="{3A3BF6DF-278C-3840-BCE6-DB46D47AFF0E}" presName="spNode" presStyleCnt="0"/>
      <dgm:spPr/>
    </dgm:pt>
    <dgm:pt modelId="{9CCEAA81-45AD-4E41-9DCE-C2133D18601E}" type="pres">
      <dgm:prSet presAssocID="{788FEB65-4208-E24C-96C1-AF4AE10FAED2}" presName="sibTrans" presStyleLbl="sibTrans1D1" presStyleIdx="2" presStyleCnt="3"/>
      <dgm:spPr/>
    </dgm:pt>
  </dgm:ptLst>
  <dgm:cxnLst>
    <dgm:cxn modelId="{1AD3F017-5EF8-CC49-86A8-2BC43F39A4B7}" srcId="{6293E4E0-38C9-1E4C-BEBC-76DEBA43AA47}" destId="{3A3BF6DF-278C-3840-BCE6-DB46D47AFF0E}" srcOrd="2" destOrd="0" parTransId="{EC1806D5-5430-BB4B-A59E-21260D986602}" sibTransId="{788FEB65-4208-E24C-96C1-AF4AE10FAED2}"/>
    <dgm:cxn modelId="{F986691E-7B1E-ED49-BB52-FE1B06D43945}" type="presOf" srcId="{6293E4E0-38C9-1E4C-BEBC-76DEBA43AA47}" destId="{7CEB79F4-4AC9-1A49-A525-CEABD9EA0B77}" srcOrd="0" destOrd="0" presId="urn:microsoft.com/office/officeart/2005/8/layout/cycle5"/>
    <dgm:cxn modelId="{159A1226-16FC-4240-97C4-A7BE359E0F6D}" type="presOf" srcId="{CA4A85A5-C86C-D34B-B78B-B9391FF80551}" destId="{37434BFB-CD9B-6F44-9150-0EB45747591E}" srcOrd="0" destOrd="0" presId="urn:microsoft.com/office/officeart/2005/8/layout/cycle5"/>
    <dgm:cxn modelId="{7B955D2D-80A3-8D4A-B630-381E7803B496}" type="presOf" srcId="{0349C935-6CD1-9843-B257-9438E5BB2F59}" destId="{1DD6239C-1E61-7146-8509-02408CB8A672}" srcOrd="0" destOrd="0" presId="urn:microsoft.com/office/officeart/2005/8/layout/cycle5"/>
    <dgm:cxn modelId="{364B219C-6060-074A-8918-6AAB968B0ADB}" type="presOf" srcId="{788FEB65-4208-E24C-96C1-AF4AE10FAED2}" destId="{9CCEAA81-45AD-4E41-9DCE-C2133D18601E}" srcOrd="0" destOrd="0" presId="urn:microsoft.com/office/officeart/2005/8/layout/cycle5"/>
    <dgm:cxn modelId="{A487ACA0-D0E9-854C-AA6D-CD3161A3B738}" type="presOf" srcId="{56B67FD4-1595-EE42-B493-82070D872D7C}" destId="{36822027-E23C-8C45-B3FB-DB50E474A1BE}" srcOrd="0" destOrd="0" presId="urn:microsoft.com/office/officeart/2005/8/layout/cycle5"/>
    <dgm:cxn modelId="{6B3A22B9-857B-E841-9355-B6811E8097FA}" type="presOf" srcId="{BADD3056-4274-A848-9EF7-BB4E87443559}" destId="{354DC875-0B44-564B-BE53-E6176EBDFBD5}" srcOrd="0" destOrd="0" presId="urn:microsoft.com/office/officeart/2005/8/layout/cycle5"/>
    <dgm:cxn modelId="{15580CC5-E356-A041-AF74-A0C443D647EC}" srcId="{6293E4E0-38C9-1E4C-BEBC-76DEBA43AA47}" destId="{56B67FD4-1595-EE42-B493-82070D872D7C}" srcOrd="1" destOrd="0" parTransId="{1EF989AD-EDCB-FC4D-99C5-934F7F23D65C}" sibTransId="{0349C935-6CD1-9843-B257-9438E5BB2F59}"/>
    <dgm:cxn modelId="{69D453C6-D79E-A544-9288-9D2C068C0D4D}" srcId="{6293E4E0-38C9-1E4C-BEBC-76DEBA43AA47}" destId="{BADD3056-4274-A848-9EF7-BB4E87443559}" srcOrd="0" destOrd="0" parTransId="{39BA83F5-D778-2643-AF14-6B292A50A836}" sibTransId="{CA4A85A5-C86C-D34B-B78B-B9391FF80551}"/>
    <dgm:cxn modelId="{6E4C13DE-8045-194A-BAB0-27A714EBEAE0}" type="presOf" srcId="{3A3BF6DF-278C-3840-BCE6-DB46D47AFF0E}" destId="{351F4684-538D-7746-8403-C54CF1AD63AA}" srcOrd="0" destOrd="0" presId="urn:microsoft.com/office/officeart/2005/8/layout/cycle5"/>
    <dgm:cxn modelId="{175E018B-0693-7E48-B29C-F110757FFCA5}" type="presParOf" srcId="{7CEB79F4-4AC9-1A49-A525-CEABD9EA0B77}" destId="{354DC875-0B44-564B-BE53-E6176EBDFBD5}" srcOrd="0" destOrd="0" presId="urn:microsoft.com/office/officeart/2005/8/layout/cycle5"/>
    <dgm:cxn modelId="{5F5FC5D0-ED7F-8340-AD29-BDF4C4FFE3BA}" type="presParOf" srcId="{7CEB79F4-4AC9-1A49-A525-CEABD9EA0B77}" destId="{0DFA63E9-9900-A040-9720-C473B257D6A6}" srcOrd="1" destOrd="0" presId="urn:microsoft.com/office/officeart/2005/8/layout/cycle5"/>
    <dgm:cxn modelId="{B0E66C10-90A0-6744-A82C-17912CF80439}" type="presParOf" srcId="{7CEB79F4-4AC9-1A49-A525-CEABD9EA0B77}" destId="{37434BFB-CD9B-6F44-9150-0EB45747591E}" srcOrd="2" destOrd="0" presId="urn:microsoft.com/office/officeart/2005/8/layout/cycle5"/>
    <dgm:cxn modelId="{CE66D863-6033-0D4E-80CE-B5B9258E4784}" type="presParOf" srcId="{7CEB79F4-4AC9-1A49-A525-CEABD9EA0B77}" destId="{36822027-E23C-8C45-B3FB-DB50E474A1BE}" srcOrd="3" destOrd="0" presId="urn:microsoft.com/office/officeart/2005/8/layout/cycle5"/>
    <dgm:cxn modelId="{08ED94EC-9264-5841-BA27-245C126233FC}" type="presParOf" srcId="{7CEB79F4-4AC9-1A49-A525-CEABD9EA0B77}" destId="{A470ED51-BF0F-0E48-865E-68B4BD8FC9AF}" srcOrd="4" destOrd="0" presId="urn:microsoft.com/office/officeart/2005/8/layout/cycle5"/>
    <dgm:cxn modelId="{FC7BDA33-1C1E-1B4F-A79B-B456451304B9}" type="presParOf" srcId="{7CEB79F4-4AC9-1A49-A525-CEABD9EA0B77}" destId="{1DD6239C-1E61-7146-8509-02408CB8A672}" srcOrd="5" destOrd="0" presId="urn:microsoft.com/office/officeart/2005/8/layout/cycle5"/>
    <dgm:cxn modelId="{07BFCEDA-DC9E-9245-909C-7EFA49ECA6E6}" type="presParOf" srcId="{7CEB79F4-4AC9-1A49-A525-CEABD9EA0B77}" destId="{351F4684-538D-7746-8403-C54CF1AD63AA}" srcOrd="6" destOrd="0" presId="urn:microsoft.com/office/officeart/2005/8/layout/cycle5"/>
    <dgm:cxn modelId="{D85ACF13-9095-CF40-A60A-A2D2E1F50C2B}" type="presParOf" srcId="{7CEB79F4-4AC9-1A49-A525-CEABD9EA0B77}" destId="{04355E8E-C0FE-054E-85EC-AB94875BF75C}" srcOrd="7" destOrd="0" presId="urn:microsoft.com/office/officeart/2005/8/layout/cycle5"/>
    <dgm:cxn modelId="{05370B13-DD14-EC45-A88D-23AC22D68EA9}" type="presParOf" srcId="{7CEB79F4-4AC9-1A49-A525-CEABD9EA0B77}" destId="{9CCEAA81-45AD-4E41-9DCE-C2133D18601E}" srcOrd="8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CD2341-C765-6945-A41C-1669670A8764}">
      <dsp:nvSpPr>
        <dsp:cNvPr id="0" name=""/>
        <dsp:cNvSpPr/>
      </dsp:nvSpPr>
      <dsp:spPr>
        <a:xfrm>
          <a:off x="3705845" y="845"/>
          <a:ext cx="1661317" cy="83065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Docenti</a:t>
          </a:r>
        </a:p>
      </dsp:txBody>
      <dsp:txXfrm>
        <a:off x="3730174" y="25174"/>
        <a:ext cx="1612659" cy="782000"/>
      </dsp:txXfrm>
    </dsp:sp>
    <dsp:sp modelId="{B5FE939B-545B-BB41-8263-09A3DCBE9D4D}">
      <dsp:nvSpPr>
        <dsp:cNvPr id="0" name=""/>
        <dsp:cNvSpPr/>
      </dsp:nvSpPr>
      <dsp:spPr>
        <a:xfrm rot="3600000">
          <a:off x="4789582" y="1458557"/>
          <a:ext cx="865335" cy="290730"/>
        </a:xfrm>
        <a:prstGeom prst="left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/>
        </a:p>
      </dsp:txBody>
      <dsp:txXfrm>
        <a:off x="4876801" y="1516703"/>
        <a:ext cx="690897" cy="174438"/>
      </dsp:txXfrm>
    </dsp:sp>
    <dsp:sp modelId="{04A42058-3D99-2345-B831-58D605C99F23}">
      <dsp:nvSpPr>
        <dsp:cNvPr id="0" name=""/>
        <dsp:cNvSpPr/>
      </dsp:nvSpPr>
      <dsp:spPr>
        <a:xfrm>
          <a:off x="5077338" y="2376341"/>
          <a:ext cx="1661317" cy="83065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Contesto di apprendimento </a:t>
          </a:r>
        </a:p>
      </dsp:txBody>
      <dsp:txXfrm>
        <a:off x="5101667" y="2400670"/>
        <a:ext cx="1612659" cy="782000"/>
      </dsp:txXfrm>
    </dsp:sp>
    <dsp:sp modelId="{48018046-543C-6C4E-B861-A613FDBEF82E}">
      <dsp:nvSpPr>
        <dsp:cNvPr id="0" name=""/>
        <dsp:cNvSpPr/>
      </dsp:nvSpPr>
      <dsp:spPr>
        <a:xfrm rot="10800000">
          <a:off x="4103836" y="2646305"/>
          <a:ext cx="865335" cy="290730"/>
        </a:xfrm>
        <a:prstGeom prst="left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/>
        </a:p>
      </dsp:txBody>
      <dsp:txXfrm rot="10800000">
        <a:off x="4191055" y="2704451"/>
        <a:ext cx="690897" cy="174438"/>
      </dsp:txXfrm>
    </dsp:sp>
    <dsp:sp modelId="{FDA1CE6F-3BD8-CB4D-992D-183D462D7811}">
      <dsp:nvSpPr>
        <dsp:cNvPr id="0" name=""/>
        <dsp:cNvSpPr/>
      </dsp:nvSpPr>
      <dsp:spPr>
        <a:xfrm>
          <a:off x="2334352" y="2376341"/>
          <a:ext cx="1661317" cy="83065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Studenti</a:t>
          </a:r>
        </a:p>
      </dsp:txBody>
      <dsp:txXfrm>
        <a:off x="2358681" y="2400670"/>
        <a:ext cx="1612659" cy="782000"/>
      </dsp:txXfrm>
    </dsp:sp>
    <dsp:sp modelId="{B5B1C690-0487-8B4B-A47B-7C4DA572C84A}">
      <dsp:nvSpPr>
        <dsp:cNvPr id="0" name=""/>
        <dsp:cNvSpPr/>
      </dsp:nvSpPr>
      <dsp:spPr>
        <a:xfrm rot="18000000">
          <a:off x="3418089" y="1458557"/>
          <a:ext cx="865335" cy="290730"/>
        </a:xfrm>
        <a:prstGeom prst="left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/>
        </a:p>
      </dsp:txBody>
      <dsp:txXfrm>
        <a:off x="3505308" y="1516703"/>
        <a:ext cx="690897" cy="1744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4DC875-0B44-564B-BE53-E6176EBDFBD5}">
      <dsp:nvSpPr>
        <dsp:cNvPr id="0" name=""/>
        <dsp:cNvSpPr/>
      </dsp:nvSpPr>
      <dsp:spPr>
        <a:xfrm>
          <a:off x="2633683" y="1170"/>
          <a:ext cx="1825792" cy="93877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Definire gli obiettivi</a:t>
          </a:r>
        </a:p>
      </dsp:txBody>
      <dsp:txXfrm>
        <a:off x="2679510" y="46997"/>
        <a:ext cx="1734138" cy="847116"/>
      </dsp:txXfrm>
    </dsp:sp>
    <dsp:sp modelId="{37434BFB-CD9B-6F44-9150-0EB45747591E}">
      <dsp:nvSpPr>
        <dsp:cNvPr id="0" name=""/>
        <dsp:cNvSpPr/>
      </dsp:nvSpPr>
      <dsp:spPr>
        <a:xfrm>
          <a:off x="2295191" y="470555"/>
          <a:ext cx="2502776" cy="2502776"/>
        </a:xfrm>
        <a:custGeom>
          <a:avLst/>
          <a:gdLst/>
          <a:ahLst/>
          <a:cxnLst/>
          <a:rect l="0" t="0" r="0" b="0"/>
          <a:pathLst>
            <a:path>
              <a:moveTo>
                <a:pt x="2295994" y="562351"/>
              </a:moveTo>
              <a:arcTo wR="1251388" hR="1251388" stAng="19595436" swAng="185036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822027-E23C-8C45-B3FB-DB50E474A1BE}">
      <dsp:nvSpPr>
        <dsp:cNvPr id="0" name=""/>
        <dsp:cNvSpPr/>
      </dsp:nvSpPr>
      <dsp:spPr>
        <a:xfrm>
          <a:off x="3717418" y="1878253"/>
          <a:ext cx="1825792" cy="93877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altLang="it-IT" sz="1700" kern="1200" dirty="0">
              <a:solidFill>
                <a:srgbClr val="000000"/>
              </a:solidFill>
              <a:cs typeface="Calibri" panose="020F0502020204030204" pitchFamily="34" charset="0"/>
            </a:rPr>
            <a:t>Programmare e sviluppare le azioni</a:t>
          </a:r>
        </a:p>
      </dsp:txBody>
      <dsp:txXfrm>
        <a:off x="3763245" y="1924080"/>
        <a:ext cx="1734138" cy="847116"/>
      </dsp:txXfrm>
    </dsp:sp>
    <dsp:sp modelId="{1DD6239C-1E61-7146-8509-02408CB8A672}">
      <dsp:nvSpPr>
        <dsp:cNvPr id="0" name=""/>
        <dsp:cNvSpPr/>
      </dsp:nvSpPr>
      <dsp:spPr>
        <a:xfrm>
          <a:off x="2295191" y="470555"/>
          <a:ext cx="2502776" cy="2502776"/>
        </a:xfrm>
        <a:custGeom>
          <a:avLst/>
          <a:gdLst/>
          <a:ahLst/>
          <a:cxnLst/>
          <a:rect l="0" t="0" r="0" b="0"/>
          <a:pathLst>
            <a:path>
              <a:moveTo>
                <a:pt x="1635028" y="2442519"/>
              </a:moveTo>
              <a:arcTo wR="1251388" hR="1251388" stAng="4328837" swAng="214232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1F4684-538D-7746-8403-C54CF1AD63AA}">
      <dsp:nvSpPr>
        <dsp:cNvPr id="0" name=""/>
        <dsp:cNvSpPr/>
      </dsp:nvSpPr>
      <dsp:spPr>
        <a:xfrm>
          <a:off x="1549949" y="1878253"/>
          <a:ext cx="1825792" cy="93877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altLang="it-IT" sz="1700" kern="1200" dirty="0">
              <a:solidFill>
                <a:srgbClr val="000000"/>
              </a:solidFill>
              <a:cs typeface="Calibri" panose="020F0502020204030204" pitchFamily="34" charset="0"/>
            </a:rPr>
            <a:t>Raggiungimento dei risultati</a:t>
          </a:r>
          <a:endParaRPr lang="it-IT" sz="1700" kern="1200" dirty="0"/>
        </a:p>
      </dsp:txBody>
      <dsp:txXfrm>
        <a:off x="1595776" y="1924080"/>
        <a:ext cx="1734138" cy="847116"/>
      </dsp:txXfrm>
    </dsp:sp>
    <dsp:sp modelId="{9CCEAA81-45AD-4E41-9DCE-C2133D18601E}">
      <dsp:nvSpPr>
        <dsp:cNvPr id="0" name=""/>
        <dsp:cNvSpPr/>
      </dsp:nvSpPr>
      <dsp:spPr>
        <a:xfrm>
          <a:off x="2295191" y="470555"/>
          <a:ext cx="2502776" cy="2502776"/>
        </a:xfrm>
        <a:custGeom>
          <a:avLst/>
          <a:gdLst/>
          <a:ahLst/>
          <a:cxnLst/>
          <a:rect l="0" t="0" r="0" b="0"/>
          <a:pathLst>
            <a:path>
              <a:moveTo>
                <a:pt x="1258" y="1195274"/>
              </a:moveTo>
              <a:arcTo wR="1251388" hR="1251388" stAng="10954204" swAng="185036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CDB6F962-4071-2B3E-2314-C19FBFEE82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 dirty="0">
              <a:latin typeface="Calibri" panose="020F0502020204030204" pitchFamily="34" charset="0"/>
            </a:endParaRP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6ED7B4C-4B76-1CEC-B04F-6E9C95A8DE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400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26700D6-E3DE-4D23-B68A-985E50D338B1}" type="datetimeFigureOut">
              <a:rPr lang="it-IT">
                <a:latin typeface="Calibri" panose="020F0502020204030204" pitchFamily="34" charset="0"/>
              </a:rPr>
              <a:pPr>
                <a:defRPr/>
              </a:pPr>
              <a:t>03/11/2025</a:t>
            </a:fld>
            <a:endParaRPr lang="it-IT" dirty="0">
              <a:latin typeface="Calibri" panose="020F0502020204030204" pitchFamily="34" charset="0"/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1322CF9-4744-3123-D384-BDA1AF8ABC3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00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 dirty="0">
              <a:latin typeface="Calibri" panose="020F0502020204030204" pitchFamily="34" charset="0"/>
            </a:endParaRP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0B31F8D-37D2-96DF-FC86-DABAB85E62E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4005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19709E-9A4C-4A4E-B6F0-6D3FEC9E095F}" type="slidenum">
              <a:rPr lang="it-IT" altLang="it-IT">
                <a:latin typeface="Calibri" panose="020F0502020204030204" pitchFamily="34" charset="0"/>
              </a:rPr>
              <a:pPr/>
              <a:t>‹N›</a:t>
            </a:fld>
            <a:endParaRPr lang="it-IT" altLang="it-IT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D70B2E93-A164-302C-1FEF-1593DA6D7D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 i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DC7DB5B-E855-C7DC-546D-F7A6B15FD14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1750" y="0"/>
            <a:ext cx="294005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C5A90AC7-286F-E044-B081-3D03ED09F5BB}" type="datetime1">
              <a:rPr lang="it-IT" altLang="it-IT" smtClean="0"/>
              <a:pPr>
                <a:defRPr/>
              </a:pPr>
              <a:t>03/11/2025</a:t>
            </a:fld>
            <a:endParaRPr lang="it-IT" altLang="it-IT" dirty="0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id="{E123F168-54B1-8DDC-8D70-CA8F73A5C48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it-IT" noProof="0"/>
          </a:p>
        </p:txBody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id="{FC628AD2-3ABA-CE0B-5EE1-C3A0F583EA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63" y="4714875"/>
            <a:ext cx="5427662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9ABB08-88AC-220B-E8FD-F0A1146DCB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005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 i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59DA265-331A-BED4-096A-E70FE17393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1750" y="9428163"/>
            <a:ext cx="294005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9198987-C14E-844E-80C0-8FB053BA4A1F}" type="slidenum">
              <a:rPr lang="it-IT" altLang="it-IT" smtClean="0"/>
              <a:pPr/>
              <a:t>‹N›</a:t>
            </a:fld>
            <a:endParaRPr lang="it-IT" alt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1200" b="1" dirty="0">
                <a:ea typeface="ＭＳ Ｐゴシック" panose="020B0600070205080204" pitchFamily="34" charset="-128"/>
              </a:rPr>
              <a:t>è scelto da ciascun Dipartimento nel rispetto di quanto stabilito dalle Linee guida per l’autovalutazione e la valutazione del sistema dell’assicurazione della qualità negli Atenei (Delibera del Consiglio Direttivo n. 3 del 12 gennaio 2023) e secondo quanto stabilito dalle Linee guida per la «Settimana dello Studente» approvate dal Presidio della Qualità il 20/10/2021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98987-C14E-844E-80C0-8FB053BA4A1F}" type="slidenum">
              <a:rPr lang="it-IT" altLang="it-IT" smtClean="0"/>
              <a:pPr/>
              <a:t>1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53945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55576" y="1597819"/>
            <a:ext cx="7632848" cy="1102519"/>
          </a:xfrm>
        </p:spPr>
        <p:txBody>
          <a:bodyPr/>
          <a:lstStyle>
            <a:lvl1pPr algn="ctr">
              <a:defRPr>
                <a:solidFill>
                  <a:srgbClr val="023C5E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55576" y="2914650"/>
            <a:ext cx="7632848" cy="1314450"/>
          </a:xfrm>
        </p:spPr>
        <p:txBody>
          <a:bodyPr/>
          <a:lstStyle>
            <a:lvl1pPr marL="0" indent="0" algn="ctr">
              <a:buNone/>
              <a:defRPr sz="2100" i="1">
                <a:solidFill>
                  <a:srgbClr val="9C9D9F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52A23E6-CB1F-0953-91ED-91796886A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43210-543E-6A42-A079-62A287FA6AE3}" type="datetime1">
              <a:rPr lang="it-IT" altLang="it-IT" smtClean="0"/>
              <a:t>03/11/2025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AD763BA-1D9A-89D3-A607-7B0FACE1A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A cura del Presidio di Assicurazione della Qualità – Università di Foggia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18FC81-C043-5672-959A-D5F5838C1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5A5690-DF5E-624E-A037-79F4398B202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65292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1008112"/>
          </a:xfrm>
        </p:spPr>
        <p:txBody>
          <a:bodyPr/>
          <a:lstStyle>
            <a:lvl1pPr algn="l">
              <a:defRPr sz="27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03598"/>
            <a:ext cx="8229600" cy="3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1906C75-839E-F1AA-2C39-C961012C0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90911-F918-6349-93F1-F88618EFCD54}" type="datetime1">
              <a:rPr lang="it-IT" altLang="it-IT" smtClean="0"/>
              <a:t>03/11/2025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B8A081-64DC-0A19-41A2-E6960A0B0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0800" y="4869656"/>
            <a:ext cx="39624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A cura del Presidio di Assicurazione della Qualità – Università di Foggia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E86DC6-B4EF-77D9-3A09-7449CE45D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FD0A4D-5949-C641-B15A-471E66816BE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77962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2400" b="1" cap="all">
                <a:solidFill>
                  <a:srgbClr val="023C5E"/>
                </a:solidFill>
              </a:defRPr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rgbClr val="9C9D9F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BD3F02-6297-7C71-2B88-409E2BCC4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0C7CE-56F4-B945-82A9-13313DEF8608}" type="datetime1">
              <a:rPr lang="it-IT" altLang="it-IT" smtClean="0"/>
              <a:t>03/11/2025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F97F1A1-7BBC-AE96-0E3B-68901C551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A cura del Presidio di Assicurazione della Qualità – Università di Foggia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4064AE0-6C9D-4261-5590-0984290D4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87ED3B-BF7A-034D-81DA-15ED13BE6DB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34136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4ED42AF1-B5A9-D88D-FD43-89B9ECF50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D5FAA-9CF8-8F4F-94CC-F9127C47A0ED}" type="datetime1">
              <a:rPr lang="it-IT" altLang="it-IT" smtClean="0"/>
              <a:t>03/11/2025</a:t>
            </a:fld>
            <a:endParaRPr lang="it-IT" alt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9A64092B-B73A-517F-23E0-829A8CC3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A cura del Presidio di Assicurazione della Qualità – Università di Foggia</a:t>
            </a:r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A0DC1654-6A73-A6ED-3AF1-6B0F9ABE0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59153F-83F1-C34D-90DC-A9B53AC87C27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86182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egnaposto titolo 1">
            <a:extLst>
              <a:ext uri="{FF2B5EF4-FFF2-40B4-BE49-F238E27FC236}">
                <a16:creationId xmlns:a16="http://schemas.microsoft.com/office/drawing/2014/main" id="{5E9CF5B5-F1D9-3FF1-3EDB-EE73E33E3FA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67494"/>
            <a:ext cx="8229600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lo stile del titolo</a:t>
            </a:r>
          </a:p>
        </p:txBody>
      </p:sp>
      <p:sp>
        <p:nvSpPr>
          <p:cNvPr id="1028" name="Segnaposto testo 2">
            <a:extLst>
              <a:ext uri="{FF2B5EF4-FFF2-40B4-BE49-F238E27FC236}">
                <a16:creationId xmlns:a16="http://schemas.microsoft.com/office/drawing/2014/main" id="{6C80410C-EC12-E409-CEEF-B5E3B00390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3598"/>
            <a:ext cx="8229600" cy="3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stili del testo dello schema</a:t>
            </a:r>
          </a:p>
          <a:p>
            <a:pPr lvl="1"/>
            <a:r>
              <a:rPr lang="it-IT" altLang="it-IT" dirty="0"/>
              <a:t>Secondo livello</a:t>
            </a:r>
          </a:p>
          <a:p>
            <a:pPr lvl="2"/>
            <a:r>
              <a:rPr lang="it-IT" altLang="it-IT" dirty="0"/>
              <a:t>Terzo livello</a:t>
            </a:r>
          </a:p>
          <a:p>
            <a:pPr lvl="3"/>
            <a:r>
              <a:rPr lang="it-IT" altLang="it-IT" dirty="0"/>
              <a:t>Quarto livello</a:t>
            </a:r>
          </a:p>
          <a:p>
            <a:pPr lvl="4"/>
            <a:r>
              <a:rPr lang="it-IT" alt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4B33C1-E09F-0819-A863-93020FD01F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 b="0" i="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F25B956C-D046-124A-A9C6-891E3C05E1F9}" type="datetime1">
              <a:rPr lang="it-IT" altLang="it-IT" smtClean="0"/>
              <a:pPr>
                <a:defRPr/>
              </a:pPr>
              <a:t>03/11/2025</a:t>
            </a:fld>
            <a:endParaRPr lang="it-IT" alt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AA502F2-F2E4-6C84-BCCD-FE4BFEB000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0800" y="4868744"/>
            <a:ext cx="39624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900" b="0" i="0">
                <a:solidFill>
                  <a:srgbClr val="898989"/>
                </a:solidFill>
                <a:latin typeface="Calibri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it-IT" dirty="0"/>
              <a:t>A cura del Presidio di Assicurazione della Qualità – Università di Foggia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4059D48-6523-08F8-956C-052FD6B864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 b="0" i="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5CBC1244-B286-5E4A-9034-4E4C5BC111B1}" type="slidenum">
              <a:rPr lang="it-IT" altLang="it-IT" smtClean="0"/>
              <a:pPr/>
              <a:t>‹N›</a:t>
            </a:fld>
            <a:endParaRPr lang="it-IT" alt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b="1" i="1" kern="1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357188" indent="-357188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ü"/>
        <a:tabLst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71513" indent="-3286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Ø"/>
        <a:tabLst/>
        <a:defRPr sz="21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87425" indent="-301625" algn="l" rtl="0" eaLnBrk="0" fontAlgn="base" hangingPunct="0">
        <a:spcBef>
          <a:spcPct val="20000"/>
        </a:spcBef>
        <a:spcAft>
          <a:spcPct val="0"/>
        </a:spcAft>
        <a:buClr>
          <a:srgbClr val="00B050"/>
        </a:buClr>
        <a:buFont typeface="Wingdings" pitchFamily="2" charset="2"/>
        <a:buChar char="v"/>
        <a:tabLst/>
        <a:defRPr sz="18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fg.it/it/ateneo/identita-e-storia/assicurazione-della-qualita/aq-didattica/rilevazione-delle-opinioni-delle-studentesse-e-degli-studenti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mOUesA1OYXA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ySEOj-nwWlY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playlist?list=PLwU5dMLJVvJVjA2il6vU1I54bwwQjCn4g" TargetMode="External"/><Relationship Id="rId2" Type="http://schemas.openxmlformats.org/officeDocument/2006/relationships/hyperlink" Target="https://www.unifg.it/it/ateneo/identita-e-storia/assicurazione-della-qualita/anvur-accreditamento-periodico-2025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vur.it/wp-content/uploads/2023/02/AVA3_LG_Atenei_2023_02_13_rev-visibili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s://www.anvur.it/wp-content/uploads/2023/02/AVA3_LG_Atenei_2023_02_13_rev-visibili.pdf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olo 8">
            <a:extLst>
              <a:ext uri="{FF2B5EF4-FFF2-40B4-BE49-F238E27FC236}">
                <a16:creationId xmlns:a16="http://schemas.microsoft.com/office/drawing/2014/main" id="{8FD42F3D-02ED-1B0C-8771-5CB6EBBE10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576" y="2244725"/>
            <a:ext cx="7632848" cy="1102519"/>
          </a:xfrm>
        </p:spPr>
        <p:txBody>
          <a:bodyPr/>
          <a:lstStyle/>
          <a:p>
            <a:r>
              <a:rPr lang="it-IT" altLang="it-IT" b="1" dirty="0">
                <a:ea typeface="ＭＳ Ｐゴシック" panose="020B0600070205080204" pitchFamily="34" charset="-128"/>
              </a:rPr>
              <a:t>Ruolo degli studenti nei processi di autovalutazione, valutazione e accreditamento</a:t>
            </a:r>
            <a:endParaRPr lang="it-IT" altLang="it-IT" dirty="0">
              <a:ea typeface="ＭＳ Ｐゴシック" panose="020B0600070205080204" pitchFamily="34" charset="-128"/>
            </a:endParaRPr>
          </a:p>
        </p:txBody>
      </p:sp>
      <p:sp>
        <p:nvSpPr>
          <p:cNvPr id="4" name="Sottotitolo 3">
            <a:extLst>
              <a:ext uri="{FF2B5EF4-FFF2-40B4-BE49-F238E27FC236}">
                <a16:creationId xmlns:a16="http://schemas.microsoft.com/office/drawing/2014/main" id="{C2C4638B-4642-EFB8-A533-13083E6CA0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3561556"/>
            <a:ext cx="7632848" cy="450354"/>
          </a:xfrm>
        </p:spPr>
        <p:txBody>
          <a:bodyPr/>
          <a:lstStyle/>
          <a:p>
            <a:r>
              <a:rPr lang="it-IT" altLang="it-IT" sz="2000" dirty="0">
                <a:ea typeface="ＭＳ Ｐゴシック" panose="020B0600070205080204" pitchFamily="34" charset="-128"/>
              </a:rPr>
              <a:t>A.A. 2025/2026</a:t>
            </a:r>
            <a:endParaRPr lang="it-IT" sz="200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02FA109-3643-0B26-A2D1-38CA5CE8E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A cura del Presidio di Assicurazione della Qualità – Università di Foggia</a:t>
            </a:r>
          </a:p>
        </p:txBody>
      </p:sp>
      <p:pic>
        <p:nvPicPr>
          <p:cNvPr id="8" name="image1.png">
            <a:extLst>
              <a:ext uri="{FF2B5EF4-FFF2-40B4-BE49-F238E27FC236}">
                <a16:creationId xmlns:a16="http://schemas.microsoft.com/office/drawing/2014/main" id="{F0CE936B-1D8B-1843-B104-14860A85B1FE}"/>
              </a:ext>
            </a:extLst>
          </p:cNvPr>
          <p:cNvPicPr/>
          <p:nvPr/>
        </p:nvPicPr>
        <p:blipFill>
          <a:blip r:embed="rId3"/>
          <a:srcRect t="18515" b="22965"/>
          <a:stretch>
            <a:fillRect/>
          </a:stretch>
        </p:blipFill>
        <p:spPr>
          <a:xfrm>
            <a:off x="739164" y="619333"/>
            <a:ext cx="2261235" cy="1196975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95DAC9-DA24-F9DC-C78A-C387B8B78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Utilizzo dei risultati dei questionari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60231B-DA17-8D44-7C67-044A90F3E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 risultati della rilevazione delle opinioni degli studenti sono resi disponibili a:</a:t>
            </a:r>
          </a:p>
          <a:p>
            <a:pPr lvl="1"/>
            <a:r>
              <a:rPr lang="it-IT" dirty="0"/>
              <a:t>singoli docenti (quelli relativi al proprio insegnamento)</a:t>
            </a:r>
          </a:p>
          <a:p>
            <a:pPr lvl="1"/>
            <a:r>
              <a:rPr lang="it-IT" dirty="0"/>
              <a:t>Referenti dei Corsi di Studio (relativi agli insegnamenti del Corso di Studio)</a:t>
            </a:r>
          </a:p>
          <a:p>
            <a:pPr lvl="1"/>
            <a:r>
              <a:rPr lang="it-IT" dirty="0"/>
              <a:t>Presidenti delle Commissioni Paritetiche Docenti-Studenti (tutti gli insegnamenti erogati nel Dipartimento)</a:t>
            </a:r>
          </a:p>
          <a:p>
            <a:pPr lvl="1"/>
            <a:r>
              <a:rPr lang="it-IT" dirty="0"/>
              <a:t>Direttori di Dipartimento (tutti gli insegnamenti erogati nel Dipartimento)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EDC7772-C209-68D6-1DFC-47A3CEA03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A cura del Presidio di Assicurazione della Qualità – Università di Foggia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8661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A07C91-CA31-8AF8-5C5E-6C644CD6C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Utilizzo dei risultati dei questionari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2F92D0-4C87-6D2F-5D6E-CDAA2EA06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 dati sono presentati e discussi nei Gruppi di Assicurazione della Qualità (GAQ) e nelle Commissioni Paritetiche Docenti Studenti (CPDS) con i rispettivi rappresentanti degli studenti</a:t>
            </a:r>
          </a:p>
          <a:p>
            <a:endParaRPr lang="it-IT" dirty="0"/>
          </a:p>
          <a:p>
            <a:r>
              <a:rPr lang="it-IT" dirty="0"/>
              <a:t>Diffusione pubblica dei risultati sulla pagina web del sito di Ateneo: </a:t>
            </a:r>
            <a:r>
              <a:rPr lang="it-IT" dirty="0">
                <a:hlinkClick r:id="rId2"/>
              </a:rPr>
              <a:t>https://www.unifg.it/it/ateneo/identita-e-storia/assicurazione-della-qualita/aq-didattica/rilevazione-delle-opinioni-delle-studentesse-e-degli-studenti</a:t>
            </a:r>
            <a:r>
              <a:rPr lang="it-IT" dirty="0"/>
              <a:t>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7C1A940-54FD-975F-CB51-44799DDE2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A cura del Presidio di Assicurazione della Qualità – Università di Foggia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9198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29353D-8A47-D3B4-7D37-82A7CB1FB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it-IT" dirty="0"/>
            </a:br>
            <a:r>
              <a:rPr lang="it-IT" dirty="0"/>
              <a:t>Rilevazione delle opinioni degli studenti sui servizi e le strutture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560AF1-80EF-EA15-72B2-619BFB6BD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/>
              <a:t>L’Ateneo promuove anche un’indagine rivolta a raccogliere le opinioni degli studenti in merito ai servizi e alle strutture</a:t>
            </a:r>
          </a:p>
          <a:p>
            <a:r>
              <a:rPr lang="it-IT" sz="2000" dirty="0"/>
              <a:t>Agli studenti viene chiesto, tra l’altro, di esprimere la propria opinione sui: </a:t>
            </a:r>
          </a:p>
          <a:p>
            <a:pPr lvl="1"/>
            <a:r>
              <a:rPr lang="it-IT" sz="1800" dirty="0"/>
              <a:t>Servizi offerti dalla Segreteria Studenti e didattica</a:t>
            </a:r>
          </a:p>
          <a:p>
            <a:pPr lvl="1"/>
            <a:r>
              <a:rPr lang="it-IT" sz="1800" dirty="0"/>
              <a:t>Servizi informatici</a:t>
            </a:r>
          </a:p>
          <a:p>
            <a:pPr lvl="1"/>
            <a:r>
              <a:rPr lang="it-IT" sz="1800" dirty="0"/>
              <a:t>Biblioteche</a:t>
            </a:r>
          </a:p>
          <a:p>
            <a:pPr lvl="1"/>
            <a:r>
              <a:rPr lang="it-IT" sz="1800" dirty="0"/>
              <a:t>Tutorato informativo</a:t>
            </a:r>
          </a:p>
          <a:p>
            <a:r>
              <a:rPr lang="it-IT" altLang="it-IT" sz="2000" i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Il questionario sui servizi verrà automaticamente proposto accedendo al Portale dei servizi on-line di ESSE3</a:t>
            </a:r>
            <a:endParaRPr lang="it-IT" sz="2000" dirty="0"/>
          </a:p>
          <a:p>
            <a:endParaRPr lang="it-IT" sz="2000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B4BF102-4077-114D-32E9-5F703282F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A cura del Presidio di Assicurazione della Qualità – Università di Foggia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9683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ANVUR: accreditamento periodico 2025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059582"/>
            <a:ext cx="8435280" cy="3535041"/>
          </a:xfrm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it-IT" sz="2000" dirty="0"/>
              <a:t>Dal </a:t>
            </a:r>
            <a:r>
              <a:rPr lang="it-IT" sz="2000" b="1" dirty="0"/>
              <a:t>15</a:t>
            </a:r>
            <a:r>
              <a:rPr lang="it-IT" sz="2000" dirty="0"/>
              <a:t> al </a:t>
            </a:r>
            <a:r>
              <a:rPr lang="it-IT" sz="2000" b="1" dirty="0"/>
              <a:t>19 dicembre 2025</a:t>
            </a:r>
            <a:r>
              <a:rPr lang="it-IT" sz="2000" dirty="0"/>
              <a:t>, il nostro Ateneo ospiterà la </a:t>
            </a:r>
            <a:r>
              <a:rPr lang="it-IT" sz="2000" dirty="0">
                <a:hlinkClick r:id="rId2"/>
              </a:rPr>
              <a:t>visita della </a:t>
            </a:r>
            <a:r>
              <a:rPr lang="it-IT" sz="2000" b="1" dirty="0">
                <a:hlinkClick r:id="rId2"/>
              </a:rPr>
              <a:t>Commissione di Esperti per la Valutazione</a:t>
            </a:r>
            <a:r>
              <a:rPr lang="it-IT" sz="2000" dirty="0"/>
              <a:t> (CEV) dell’</a:t>
            </a:r>
            <a:r>
              <a:rPr lang="it-IT" sz="2000" b="1" dirty="0"/>
              <a:t>ANVUR</a:t>
            </a:r>
            <a:r>
              <a:rPr lang="it-IT" sz="2000" dirty="0"/>
              <a:t> (Agenzia Nazionale di Valutazione del Sistema Universitario e della Ricerca). 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000" dirty="0"/>
          </a:p>
          <a:p>
            <a:pPr algn="just">
              <a:spcBef>
                <a:spcPts val="0"/>
              </a:spcBef>
            </a:pPr>
            <a:r>
              <a:rPr lang="it-IT" sz="2000" dirty="0"/>
              <a:t>L’ANVUR è un organismo </a:t>
            </a:r>
            <a:r>
              <a:rPr lang="it-IT" sz="2000" b="1" dirty="0"/>
              <a:t>indipendente</a:t>
            </a:r>
            <a:r>
              <a:rPr lang="it-IT" sz="2000" dirty="0"/>
              <a:t> che opera sotto la supervisione del </a:t>
            </a:r>
            <a:r>
              <a:rPr lang="it-IT" sz="2000" b="1" dirty="0"/>
              <a:t>Ministero dell’Università e della Ricerca</a:t>
            </a:r>
            <a:r>
              <a:rPr lang="it-IT" sz="2000" dirty="0"/>
              <a:t> (MUR). Si occupa della </a:t>
            </a:r>
            <a:r>
              <a:rPr lang="it-IT" sz="2000" b="1" dirty="0"/>
              <a:t>valutazione</a:t>
            </a:r>
            <a:r>
              <a:rPr lang="it-IT" sz="2000" dirty="0"/>
              <a:t>, dell’</a:t>
            </a:r>
            <a:r>
              <a:rPr lang="it-IT" sz="2000" b="1" dirty="0"/>
              <a:t>accreditamento</a:t>
            </a:r>
            <a:r>
              <a:rPr lang="it-IT" sz="2000" dirty="0"/>
              <a:t> e del </a:t>
            </a:r>
            <a:r>
              <a:rPr lang="it-IT" sz="2000" b="1" dirty="0"/>
              <a:t>monitoraggio</a:t>
            </a:r>
            <a:r>
              <a:rPr lang="it-IT" sz="2000" dirty="0"/>
              <a:t> delle istituzioni universitarie e dei corsi di studio in Italia. Il sistema di accreditamento ha l’obiettivo primario di promuovere la </a:t>
            </a:r>
            <a:r>
              <a:rPr lang="it-IT" sz="2000" b="1" dirty="0"/>
              <a:t>qualità</a:t>
            </a:r>
            <a:r>
              <a:rPr lang="it-IT" sz="2000" dirty="0"/>
              <a:t> e favorire il </a:t>
            </a:r>
            <a:r>
              <a:rPr lang="it-IT" sz="2000" b="1" dirty="0"/>
              <a:t>miglioramento</a:t>
            </a:r>
            <a:r>
              <a:rPr lang="it-IT" sz="2000" dirty="0"/>
              <a:t> continuo dell’istruzione superiore nel Paese.</a:t>
            </a:r>
          </a:p>
          <a:p>
            <a:pPr algn="just">
              <a:spcBef>
                <a:spcPts val="0"/>
              </a:spcBef>
            </a:pPr>
            <a:endParaRPr lang="it-IT" sz="2000" dirty="0"/>
          </a:p>
          <a:p>
            <a:pPr marL="0" indent="0" algn="just">
              <a:spcBef>
                <a:spcPts val="0"/>
              </a:spcBef>
              <a:buNone/>
            </a:pPr>
            <a:endParaRPr lang="it-IT" sz="20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A cura del Presidio di Assicurazione della Qualità – Università di Foggia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9647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ruolo attribuito agli studenti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000" dirty="0"/>
              <a:t>Gli studenti giocano un </a:t>
            </a:r>
            <a:r>
              <a:rPr lang="it-IT" sz="2000" dirty="0">
                <a:hlinkClick r:id="rId2"/>
              </a:rPr>
              <a:t>ruolo fondamentale </a:t>
            </a:r>
            <a:r>
              <a:rPr lang="it-IT" sz="2000" dirty="0"/>
              <a:t>nell'accreditamento periodico dell‘Università: </a:t>
            </a:r>
          </a:p>
          <a:p>
            <a:pPr lvl="1"/>
            <a:r>
              <a:rPr lang="it-IT" dirty="0"/>
              <a:t>partecipano ai processi di valutazione; </a:t>
            </a:r>
          </a:p>
          <a:p>
            <a:pPr lvl="1"/>
            <a:r>
              <a:rPr lang="it-IT" dirty="0"/>
              <a:t>forniscono il proprio feedback;</a:t>
            </a:r>
          </a:p>
          <a:p>
            <a:pPr lvl="1"/>
            <a:r>
              <a:rPr lang="it-IT" dirty="0"/>
              <a:t>rappresentano le esigenze della comunità studentesca attraverso i propri rappresentanti eletti;  </a:t>
            </a:r>
          </a:p>
          <a:p>
            <a:pPr marL="342900" lvl="1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sz="2000" dirty="0"/>
              <a:t>La loro partecipazione è cruciale per garantire la qualità della didattica, dei servizi e dell‘Università nel suo complesso. 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A cura del Presidio di Assicurazione della Qualità – Università di Foggia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4101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1328216"/>
            <a:ext cx="8229600" cy="3410423"/>
          </a:xfrm>
        </p:spPr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Per ulteriori informazioni consultare la pagina web di Ateneo </a:t>
            </a:r>
            <a:r>
              <a:rPr lang="it-IT" i="1" dirty="0">
                <a:hlinkClick r:id="rId2"/>
              </a:rPr>
              <a:t>«ANVUR: accreditamento periodico 2025» </a:t>
            </a:r>
            <a:r>
              <a:rPr lang="it-IT" dirty="0"/>
              <a:t>e le </a:t>
            </a:r>
            <a:r>
              <a:rPr lang="it-IT" i="1" dirty="0">
                <a:hlinkClick r:id="rId3"/>
              </a:rPr>
              <a:t>video pillole sul Sistema della Qualità.</a:t>
            </a:r>
            <a:endParaRPr lang="it-IT" i="1" dirty="0"/>
          </a:p>
          <a:p>
            <a:pPr marL="0" indent="0">
              <a:buNone/>
            </a:pPr>
            <a:endParaRPr lang="it-IT" i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A cura del Presidio di Assicurazione della Qualità – Università di Foggia</a:t>
            </a:r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595770" y="520359"/>
            <a:ext cx="459613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700" b="1" i="1" dirty="0">
                <a:solidFill>
                  <a:srgbClr val="1F497D"/>
                </a:solidFill>
                <a:latin typeface="Calibri"/>
                <a:ea typeface="ＭＳ Ｐゴシック" charset="-128"/>
              </a:rPr>
              <a:t>Il ruolo attribuito agli studenti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9085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71600" y="1995686"/>
            <a:ext cx="6696744" cy="1008112"/>
          </a:xfrm>
        </p:spPr>
        <p:txBody>
          <a:bodyPr/>
          <a:lstStyle/>
          <a:p>
            <a:pPr algn="ctr"/>
            <a:r>
              <a:rPr lang="it-IT" sz="2800" dirty="0"/>
              <a:t>Far sentire la propria voce </a:t>
            </a:r>
            <a:br>
              <a:rPr lang="it-IT" sz="2800" dirty="0"/>
            </a:br>
            <a:r>
              <a:rPr lang="it-IT" sz="2800" dirty="0"/>
              <a:t>contribuisce al miglioramento della nostra Università!</a:t>
            </a:r>
            <a:br>
              <a:rPr lang="it-IT" sz="2800" dirty="0"/>
            </a:br>
            <a:br>
              <a:rPr lang="it-IT" sz="2800" dirty="0"/>
            </a:br>
            <a:endParaRPr lang="it-IT" sz="28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A cura del Presidio di Assicurazione della Qualità – Università di Foggia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3468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D08227-DDF3-EE7B-0194-4CD141901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/>
              <a:t>Sistema AVA (Autovalutazione – Valutazione – Accreditamento)</a:t>
            </a:r>
            <a:br>
              <a:rPr lang="it-IT" sz="2400" dirty="0"/>
            </a:br>
            <a:r>
              <a:rPr lang="it-IT" sz="2400" i="0" dirty="0"/>
              <a:t>Obiettivo</a:t>
            </a:r>
            <a:r>
              <a:rPr lang="it-IT" sz="2400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EDC15D-1656-64A1-6E04-BCD7311F7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3599"/>
            <a:ext cx="8229600" cy="11521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it-IT" dirty="0"/>
              <a:t>Migliorare la </a:t>
            </a:r>
            <a:r>
              <a:rPr lang="it-IT" b="1" dirty="0"/>
              <a:t>qualità della didattica</a:t>
            </a:r>
            <a:r>
              <a:rPr lang="it-IT" dirty="0"/>
              <a:t>, </a:t>
            </a:r>
            <a:r>
              <a:rPr lang="it-IT" b="1" dirty="0"/>
              <a:t>della ricerca</a:t>
            </a:r>
            <a:r>
              <a:rPr lang="it-IT" dirty="0"/>
              <a:t>, della </a:t>
            </a:r>
            <a:r>
              <a:rPr lang="it-IT" b="1" dirty="0"/>
              <a:t>terza missione/impatto sociale</a:t>
            </a:r>
            <a:r>
              <a:rPr lang="it-IT" dirty="0"/>
              <a:t> e delle altre attività istituzionali e gestionali svolte negli Atenei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3E8B7F7-A510-B860-DD7A-191737719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A cura del Presidio di Assicurazione della Qualità – Università di Foggia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E6EBEB08-3C8C-81B9-E2E4-16BA70D32DFA}"/>
              </a:ext>
            </a:extLst>
          </p:cNvPr>
          <p:cNvSpPr txBox="1"/>
          <p:nvPr/>
        </p:nvSpPr>
        <p:spPr>
          <a:xfrm>
            <a:off x="457200" y="3291830"/>
            <a:ext cx="3962401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b="1" i="1" dirty="0">
                <a:latin typeface="Calibri" panose="020F0502020204030204" pitchFamily="34" charset="0"/>
              </a:rPr>
              <a:t>Procedure interne </a:t>
            </a:r>
            <a:r>
              <a:rPr lang="it-IT" dirty="0">
                <a:latin typeface="Calibri" panose="020F0502020204030204" pitchFamily="34" charset="0"/>
              </a:rPr>
              <a:t>di progettazione, gestione, autovalutazione e miglioramento delle attività formative e scientifiche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5307A8A-7C9B-3322-AB3A-771839F88E67}"/>
              </a:ext>
            </a:extLst>
          </p:cNvPr>
          <p:cNvSpPr txBox="1"/>
          <p:nvPr/>
        </p:nvSpPr>
        <p:spPr>
          <a:xfrm>
            <a:off x="4648733" y="2508763"/>
            <a:ext cx="441853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i="1" dirty="0">
                <a:latin typeface="Calibri" panose="020F0502020204030204" pitchFamily="34" charset="0"/>
              </a:rPr>
              <a:t>Modello di Assicurazione della Qualità (AQ) </a:t>
            </a:r>
          </a:p>
        </p:txBody>
      </p:sp>
      <p:cxnSp>
        <p:nvCxnSpPr>
          <p:cNvPr id="10" name="Connettore 4 9">
            <a:extLst>
              <a:ext uri="{FF2B5EF4-FFF2-40B4-BE49-F238E27FC236}">
                <a16:creationId xmlns:a16="http://schemas.microsoft.com/office/drawing/2014/main" id="{E48F9D27-0900-2AD4-FE20-4F6D05D6D7FF}"/>
              </a:ext>
            </a:extLst>
          </p:cNvPr>
          <p:cNvCxnSpPr>
            <a:cxnSpLocks/>
            <a:stCxn id="3" idx="2"/>
            <a:endCxn id="6" idx="0"/>
          </p:cNvCxnSpPr>
          <p:nvPr/>
        </p:nvCxnSpPr>
        <p:spPr>
          <a:xfrm rot="5400000">
            <a:off x="3037150" y="1756979"/>
            <a:ext cx="936103" cy="2133599"/>
          </a:xfrm>
          <a:prstGeom prst="bentConnector3">
            <a:avLst>
              <a:gd name="adj1" fmla="val 60976"/>
            </a:avLst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39208CE8-FA73-98C3-5A41-C8DA610BE490}"/>
              </a:ext>
            </a:extLst>
          </p:cNvPr>
          <p:cNvSpPr txBox="1"/>
          <p:nvPr/>
        </p:nvSpPr>
        <p:spPr>
          <a:xfrm>
            <a:off x="4724399" y="3496094"/>
            <a:ext cx="3962401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b="1" i="1" dirty="0">
                <a:latin typeface="Calibri" panose="020F0502020204030204" pitchFamily="34" charset="0"/>
              </a:rPr>
              <a:t>Verifica esterna </a:t>
            </a:r>
            <a:r>
              <a:rPr lang="it-IT" i="1" dirty="0">
                <a:latin typeface="Calibri" panose="020F0502020204030204" pitchFamily="34" charset="0"/>
              </a:rPr>
              <a:t>effettuata in modo chiaro e trasparente</a:t>
            </a:r>
            <a:endParaRPr lang="it-IT" dirty="0">
              <a:latin typeface="Calibri" panose="020F0502020204030204" pitchFamily="34" charset="0"/>
            </a:endParaRPr>
          </a:p>
        </p:txBody>
      </p:sp>
      <p:cxnSp>
        <p:nvCxnSpPr>
          <p:cNvPr id="21" name="Connettore 4 20">
            <a:extLst>
              <a:ext uri="{FF2B5EF4-FFF2-40B4-BE49-F238E27FC236}">
                <a16:creationId xmlns:a16="http://schemas.microsoft.com/office/drawing/2014/main" id="{5A9BE9A1-E548-D45D-06E9-1058AD08AEA3}"/>
              </a:ext>
            </a:extLst>
          </p:cNvPr>
          <p:cNvCxnSpPr>
            <a:cxnSpLocks/>
            <a:stCxn id="3" idx="2"/>
            <a:endCxn id="20" idx="0"/>
          </p:cNvCxnSpPr>
          <p:nvPr/>
        </p:nvCxnSpPr>
        <p:spPr>
          <a:xfrm rot="16200000" flipH="1">
            <a:off x="5068617" y="1859110"/>
            <a:ext cx="1140367" cy="2133600"/>
          </a:xfrm>
          <a:prstGeom prst="bent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0CA23DDB-D475-8FCB-4419-B0B5AEC6D6E9}"/>
              </a:ext>
            </a:extLst>
          </p:cNvPr>
          <p:cNvSpPr txBox="1"/>
          <p:nvPr/>
        </p:nvSpPr>
        <p:spPr>
          <a:xfrm>
            <a:off x="4725466" y="4547343"/>
            <a:ext cx="441853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800" dirty="0">
                <a:effectLst/>
                <a:latin typeface="+mj-lt"/>
              </a:rPr>
              <a:t>ANVUR, Linee guida per il sistema di assicurazione della qualità negli atenei, 13 febbraio 2023 </a:t>
            </a:r>
            <a:r>
              <a:rPr lang="it-IT" sz="800" dirty="0">
                <a:effectLst/>
                <a:latin typeface="+mj-lt"/>
                <a:hlinkClick r:id="rId2"/>
              </a:rPr>
              <a:t>https://www.anvur.it/wp-content/uploads/2023/02/AVA3_LG_Atenei_2023_02_13_rev-visibili.pdf</a:t>
            </a:r>
            <a:r>
              <a:rPr lang="it-IT" sz="800" dirty="0">
                <a:effectLst/>
                <a:latin typeface="+mj-lt"/>
              </a:rPr>
              <a:t>  </a:t>
            </a:r>
          </a:p>
        </p:txBody>
      </p:sp>
    </p:spTree>
    <p:extLst>
      <p:ext uri="{BB962C8B-B14F-4D97-AF65-F5344CB8AC3E}">
        <p14:creationId xmlns:p14="http://schemas.microsoft.com/office/powerpoint/2010/main" val="3178566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B15DD7-07AE-B42D-262D-04E65C65C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«qualità» non è facilmente definibile…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E8AE8766-08C0-F804-1B00-78A4750B03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8980074"/>
              </p:ext>
            </p:extLst>
          </p:nvPr>
        </p:nvGraphicFramePr>
        <p:xfrm>
          <a:off x="-612576" y="1128463"/>
          <a:ext cx="9073008" cy="320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6B964FF-9C6E-A18B-FB8B-5DE33ABB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A cura del Presidio di Assicurazione della Qualità – Università di Foggia</a:t>
            </a:r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0EA3CF3-8F83-32E6-AE2A-A53F026A408E}"/>
              </a:ext>
            </a:extLst>
          </p:cNvPr>
          <p:cNvSpPr txBox="1"/>
          <p:nvPr/>
        </p:nvSpPr>
        <p:spPr>
          <a:xfrm>
            <a:off x="3303277" y="2859452"/>
            <a:ext cx="1241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>
                <a:latin typeface="+mj-lt"/>
              </a:rPr>
              <a:t>Interazione</a:t>
            </a:r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B5CEF116-4AEB-BC47-1575-1BBAFC826846}"/>
              </a:ext>
            </a:extLst>
          </p:cNvPr>
          <p:cNvSpPr/>
          <p:nvPr/>
        </p:nvSpPr>
        <p:spPr>
          <a:xfrm>
            <a:off x="1168680" y="3228784"/>
            <a:ext cx="2952328" cy="14338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2A3EA68-CEB4-9371-A933-DCC7BD102B90}"/>
              </a:ext>
            </a:extLst>
          </p:cNvPr>
          <p:cNvSpPr txBox="1"/>
          <p:nvPr/>
        </p:nvSpPr>
        <p:spPr>
          <a:xfrm>
            <a:off x="4725466" y="4557172"/>
            <a:ext cx="441853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800" dirty="0">
                <a:effectLst/>
                <a:latin typeface="+mj-lt"/>
              </a:rPr>
              <a:t>ANVUR, Linee guida per il sistema di assicurazione della qualità negli atenei, 13 febbraio 2023 </a:t>
            </a:r>
            <a:r>
              <a:rPr lang="it-IT" sz="800" dirty="0">
                <a:effectLst/>
                <a:latin typeface="+mj-lt"/>
                <a:hlinkClick r:id="rId7"/>
              </a:rPr>
              <a:t>https://www.anvur.it/wp-content/uploads/2023/02/AVA3_LG_Atenei_2023_02_13_rev-visibili.pdf</a:t>
            </a:r>
            <a:r>
              <a:rPr lang="it-IT" sz="800" dirty="0">
                <a:effectLst/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6549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91611E-D741-38EF-690F-BC7D61B81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ciclo di Assicurazione della Qualità dei Corsi di Studio</a:t>
            </a:r>
          </a:p>
        </p:txBody>
      </p:sp>
      <p:pic>
        <p:nvPicPr>
          <p:cNvPr id="6" name="Segnaposto contenuto 5">
            <a:extLst>
              <a:ext uri="{FF2B5EF4-FFF2-40B4-BE49-F238E27FC236}">
                <a16:creationId xmlns:a16="http://schemas.microsoft.com/office/drawing/2014/main" id="{47631D53-E75C-563E-ABDE-D9985E5550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79" y="1203325"/>
            <a:ext cx="7214242" cy="3390900"/>
          </a:xfrm>
        </p:spPr>
      </p:pic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AE7BFE9-BC52-45AC-6CFD-82D02C87C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A cura del Presidio di Assicurazione della Qualità – Università di Foggia</a:t>
            </a:r>
            <a:endParaRPr lang="it-IT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93A5B06A-03C3-9485-5AA7-EB01D196AA4D}"/>
              </a:ext>
            </a:extLst>
          </p:cNvPr>
          <p:cNvSpPr/>
          <p:nvPr/>
        </p:nvSpPr>
        <p:spPr>
          <a:xfrm>
            <a:off x="2411760" y="3579862"/>
            <a:ext cx="2016224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0155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>
            <a:extLst>
              <a:ext uri="{FF2B5EF4-FFF2-40B4-BE49-F238E27FC236}">
                <a16:creationId xmlns:a16="http://schemas.microsoft.com/office/drawing/2014/main" id="{85C7E90C-94A8-98FF-56C3-04D022213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>
                <a:ea typeface="ＭＳ Ｐゴシック" panose="020B0600070205080204" pitchFamily="34" charset="-128"/>
              </a:rPr>
              <a:t>Importanza delle opinioni degli studenti sulla didattica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1B1C8E-34CE-0196-5608-16FB6B981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203598"/>
            <a:ext cx="8435280" cy="3391025"/>
          </a:xfrm>
        </p:spPr>
        <p:txBody>
          <a:bodyPr/>
          <a:lstStyle/>
          <a:p>
            <a:r>
              <a:rPr lang="it-IT" dirty="0">
                <a:solidFill>
                  <a:schemeClr val="tx1"/>
                </a:solidFill>
              </a:rPr>
              <a:t>Individuazione dei </a:t>
            </a:r>
            <a:r>
              <a:rPr lang="it-IT" b="1" dirty="0">
                <a:solidFill>
                  <a:schemeClr val="tx1"/>
                </a:solidFill>
              </a:rPr>
              <a:t>punti di forza </a:t>
            </a:r>
            <a:r>
              <a:rPr lang="it-IT" dirty="0">
                <a:solidFill>
                  <a:schemeClr val="tx1"/>
                </a:solidFill>
              </a:rPr>
              <a:t>e delle </a:t>
            </a:r>
            <a:r>
              <a:rPr lang="it-IT" b="1" dirty="0">
                <a:solidFill>
                  <a:schemeClr val="tx1"/>
                </a:solidFill>
              </a:rPr>
              <a:t>criticità </a:t>
            </a:r>
            <a:r>
              <a:rPr lang="it-IT" dirty="0">
                <a:solidFill>
                  <a:schemeClr val="tx1"/>
                </a:solidFill>
              </a:rPr>
              <a:t>dell’offerta formativa </a:t>
            </a:r>
            <a:r>
              <a:rPr lang="it-IT" dirty="0">
                <a:solidFill>
                  <a:schemeClr val="tx1"/>
                </a:solidFill>
                <a:sym typeface="Wingdings" pitchFamily="2" charset="2"/>
              </a:rPr>
              <a:t> Valutazione della </a:t>
            </a:r>
            <a:r>
              <a:rPr lang="it-IT" dirty="0">
                <a:solidFill>
                  <a:schemeClr val="tx1"/>
                </a:solidFill>
              </a:rPr>
              <a:t>qualità della didattica</a:t>
            </a:r>
          </a:p>
          <a:p>
            <a:pPr lvl="1"/>
            <a:r>
              <a:rPr lang="it-IT" b="1" dirty="0">
                <a:solidFill>
                  <a:schemeClr val="tx1"/>
                </a:solidFill>
              </a:rPr>
              <a:t>Livello di soddisfazione </a:t>
            </a:r>
            <a:r>
              <a:rPr lang="it-IT" dirty="0">
                <a:solidFill>
                  <a:schemeClr val="tx1"/>
                </a:solidFill>
              </a:rPr>
              <a:t>relativo agli insegnamenti attivati e alla docenza</a:t>
            </a:r>
          </a:p>
          <a:p>
            <a:pPr lvl="1"/>
            <a:r>
              <a:rPr lang="it-IT" b="1" dirty="0">
                <a:solidFill>
                  <a:srgbClr val="000000"/>
                </a:solidFill>
              </a:rPr>
              <a:t>Indicazioni</a:t>
            </a:r>
            <a:r>
              <a:rPr lang="it-IT" dirty="0">
                <a:solidFill>
                  <a:srgbClr val="000000"/>
                </a:solidFill>
              </a:rPr>
              <a:t> preziose per una migliore programmazione delle attività formative </a:t>
            </a:r>
            <a:r>
              <a:rPr lang="it-IT" dirty="0">
                <a:solidFill>
                  <a:srgbClr val="000000"/>
                </a:solidFill>
                <a:sym typeface="Wingdings" pitchFamily="2" charset="2"/>
              </a:rPr>
              <a:t> Strumento di </a:t>
            </a:r>
            <a:r>
              <a:rPr lang="it-IT" b="1" dirty="0">
                <a:solidFill>
                  <a:srgbClr val="000000"/>
                </a:solidFill>
              </a:rPr>
              <a:t>miglioramento continuo</a:t>
            </a:r>
            <a:endParaRPr lang="it-IT" b="1" dirty="0"/>
          </a:p>
          <a:p>
            <a:pPr lvl="1"/>
            <a:endParaRPr lang="it-IT" dirty="0">
              <a:solidFill>
                <a:schemeClr val="tx1"/>
              </a:solidFill>
            </a:endParaRPr>
          </a:p>
          <a:p>
            <a:pPr lvl="1"/>
            <a:endParaRPr lang="it-IT" dirty="0">
              <a:solidFill>
                <a:schemeClr val="tx1"/>
              </a:solidFill>
            </a:endParaRPr>
          </a:p>
          <a:p>
            <a:pPr lvl="1"/>
            <a:endParaRPr lang="it-IT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0AAB08C-9177-2E35-8E22-51A4335BD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A cura del Presidio di Assicurazione della Qualità – Università di Foggia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B4C3C0-4206-0917-8C1F-B387F391A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Cosa valuta uno studente compilando i Questionari 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1A44B4-CD18-81B4-507E-6C481318A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03598"/>
            <a:ext cx="8229600" cy="3391025"/>
          </a:xfrm>
        </p:spPr>
        <p:txBody>
          <a:bodyPr/>
          <a:lstStyle/>
          <a:p>
            <a:r>
              <a:rPr lang="it-IT" dirty="0"/>
              <a:t>La capacità dei Corsi di Studio di:</a:t>
            </a:r>
            <a:endParaRPr lang="it-IT" altLang="it-IT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lvl="1"/>
            <a:endParaRPr lang="it-IT" altLang="it-IT" dirty="0">
              <a:cs typeface="Calibri" panose="020F0502020204030204" pitchFamily="34" charset="0"/>
            </a:endParaRP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04AA1E1-9E57-E551-028A-8D93617D5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A cura del Presidio di Assicurazione della Qualità – Università di Foggia</a:t>
            </a:r>
          </a:p>
        </p:txBody>
      </p:sp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45FCBF61-4453-E5B7-6001-59C79C69CA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5692006"/>
              </p:ext>
            </p:extLst>
          </p:nvPr>
        </p:nvGraphicFramePr>
        <p:xfrm>
          <a:off x="-955780" y="1800200"/>
          <a:ext cx="7093160" cy="3147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B904F8CB-0221-CF01-BCB0-E713D8171863}"/>
              </a:ext>
            </a:extLst>
          </p:cNvPr>
          <p:cNvSpPr txBox="1">
            <a:spLocks/>
          </p:cNvSpPr>
          <p:nvPr/>
        </p:nvSpPr>
        <p:spPr bwMode="auto">
          <a:xfrm>
            <a:off x="5364088" y="2227838"/>
            <a:ext cx="3549080" cy="228326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7188" indent="-3571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ü"/>
              <a:tabLst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1513" indent="-3286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  <a:tabLst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987425" indent="-3016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v"/>
              <a:tabLst/>
              <a:defRPr sz="1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it-IT" altLang="it-IT" sz="1800" dirty="0">
                <a:ea typeface="ＭＳ Ｐゴシック" panose="020B0600070205080204" pitchFamily="34" charset="-128"/>
              </a:rPr>
              <a:t>La </a:t>
            </a:r>
            <a:r>
              <a:rPr lang="it-IT" altLang="it-IT" sz="1800" b="1" dirty="0">
                <a:ea typeface="ＭＳ Ｐゴシック" panose="020B0600070205080204" pitchFamily="34" charset="-128"/>
              </a:rPr>
              <a:t>Commissione paritetica docenti-studenti </a:t>
            </a:r>
            <a:r>
              <a:rPr lang="it-IT" altLang="it-IT" sz="1800" dirty="0">
                <a:ea typeface="ＭＳ Ｐゴシック" panose="020B0600070205080204" pitchFamily="34" charset="-128"/>
              </a:rPr>
              <a:t>nella Relazione Annuale tiene conto dei risultati della rilevazione esprimendosi anche sull’efficacia dell’analisi e dell’utilizzo dei questionari.</a:t>
            </a:r>
          </a:p>
          <a:p>
            <a:pPr marL="0" indent="0" algn="r">
              <a:buFont typeface="Wingdings" pitchFamily="2" charset="2"/>
              <a:buNone/>
            </a:pPr>
            <a:r>
              <a:rPr lang="it-IT" altLang="it-IT" sz="1100" i="1" dirty="0">
                <a:ea typeface="ＭＳ Ｐゴシック" panose="020B0600070205080204" pitchFamily="34" charset="-128"/>
              </a:rPr>
              <a:t>Allegato V, punto </a:t>
            </a:r>
            <a:r>
              <a:rPr lang="it-IT" altLang="it-IT" sz="1100" i="1" dirty="0" err="1">
                <a:ea typeface="ＭＳ Ｐゴシック" panose="020B0600070205080204" pitchFamily="34" charset="-128"/>
              </a:rPr>
              <a:t>F</a:t>
            </a:r>
            <a:r>
              <a:rPr lang="it-IT" altLang="it-IT" sz="1100" i="1" dirty="0">
                <a:ea typeface="ＭＳ Ｐゴシック" panose="020B0600070205080204" pitchFamily="34" charset="-128"/>
              </a:rPr>
              <a:t> del documento ANVUR del 09/01/2013</a:t>
            </a:r>
            <a:endParaRPr lang="it-IT" altLang="it-IT" sz="11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3783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>
            <a:extLst>
              <a:ext uri="{FF2B5EF4-FFF2-40B4-BE49-F238E27FC236}">
                <a16:creationId xmlns:a16="http://schemas.microsoft.com/office/drawing/2014/main" id="{04DFEE59-FA5D-D39F-0095-37F7CF5B2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>
                <a:ea typeface="ＭＳ Ｐゴシック" panose="020B0600070205080204" pitchFamily="34" charset="-128"/>
              </a:rPr>
              <a:t>La struttura dei Questionari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0CEE2B88-EEDB-EF88-6D4C-1E572D4D4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A cura del Presidio di Assicurazione della Qualità – Università di Foggia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E94BE97-DFEF-8B28-7881-E65A3B4529B5}"/>
              </a:ext>
            </a:extLst>
          </p:cNvPr>
          <p:cNvSpPr txBox="1"/>
          <p:nvPr/>
        </p:nvSpPr>
        <p:spPr>
          <a:xfrm>
            <a:off x="2267744" y="1470205"/>
            <a:ext cx="457200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it-IT" sz="1800" b="0" dirty="0">
                <a:solidFill>
                  <a:srgbClr val="000000"/>
                </a:solidFill>
                <a:latin typeface="+mj-lt"/>
              </a:rPr>
              <a:t>Frequenza dell’insegnamento superiore al 50% </a:t>
            </a:r>
          </a:p>
          <a:p>
            <a:pPr lvl="0" algn="ctr"/>
            <a:r>
              <a:rPr lang="it-IT" sz="1400" b="0" dirty="0">
                <a:solidFill>
                  <a:srgbClr val="000000"/>
                </a:solidFill>
                <a:latin typeface="+mj-lt"/>
              </a:rPr>
              <a:t>(determinata o dichiarata al momento della rilevazione)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524B96B-5ABE-DCD1-781C-BA9017268E43}"/>
              </a:ext>
            </a:extLst>
          </p:cNvPr>
          <p:cNvSpPr txBox="1"/>
          <p:nvPr/>
        </p:nvSpPr>
        <p:spPr>
          <a:xfrm>
            <a:off x="1403648" y="2624461"/>
            <a:ext cx="285054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it-IT" sz="1800" b="0" dirty="0">
                <a:solidFill>
                  <a:srgbClr val="000000"/>
                </a:solidFill>
                <a:latin typeface="+mj-lt"/>
              </a:rPr>
              <a:t>Questionario per i frequentanti</a:t>
            </a:r>
            <a:endParaRPr lang="it-IT" sz="1400" b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C792421-6107-3741-111F-817CBC759DD5}"/>
              </a:ext>
            </a:extLst>
          </p:cNvPr>
          <p:cNvSpPr txBox="1"/>
          <p:nvPr/>
        </p:nvSpPr>
        <p:spPr>
          <a:xfrm>
            <a:off x="4878289" y="2624460"/>
            <a:ext cx="285054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it-IT" sz="1800" b="0" dirty="0">
                <a:solidFill>
                  <a:srgbClr val="000000"/>
                </a:solidFill>
                <a:latin typeface="+mj-lt"/>
              </a:rPr>
              <a:t>Questionario per i non frequentanti</a:t>
            </a:r>
            <a:endParaRPr lang="it-IT" sz="1400" b="0" dirty="0">
              <a:solidFill>
                <a:srgbClr val="000000"/>
              </a:solidFill>
              <a:latin typeface="+mj-lt"/>
            </a:endParaRPr>
          </a:p>
        </p:txBody>
      </p:sp>
      <p:cxnSp>
        <p:nvCxnSpPr>
          <p:cNvPr id="9" name="Connettore 4 8">
            <a:extLst>
              <a:ext uri="{FF2B5EF4-FFF2-40B4-BE49-F238E27FC236}">
                <a16:creationId xmlns:a16="http://schemas.microsoft.com/office/drawing/2014/main" id="{6588CD19-DF1A-BB19-BC60-CABB5AACC1A4}"/>
              </a:ext>
            </a:extLst>
          </p:cNvPr>
          <p:cNvCxnSpPr>
            <a:stCxn id="4" idx="2"/>
            <a:endCxn id="7" idx="0"/>
          </p:cNvCxnSpPr>
          <p:nvPr/>
        </p:nvCxnSpPr>
        <p:spPr>
          <a:xfrm rot="16200000" flipH="1">
            <a:off x="5143913" y="1464811"/>
            <a:ext cx="569480" cy="1749818"/>
          </a:xfrm>
          <a:prstGeom prst="bentConnector3">
            <a:avLst>
              <a:gd name="adj1" fmla="val 75258"/>
            </a:avLst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nettore 4 9">
            <a:extLst>
              <a:ext uri="{FF2B5EF4-FFF2-40B4-BE49-F238E27FC236}">
                <a16:creationId xmlns:a16="http://schemas.microsoft.com/office/drawing/2014/main" id="{04C4A7D2-4EDF-82ED-4457-6523EB4ED41C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 rot="5400000">
            <a:off x="3406593" y="1477309"/>
            <a:ext cx="569481" cy="1724823"/>
          </a:xfrm>
          <a:prstGeom prst="bentConnector3">
            <a:avLst>
              <a:gd name="adj1" fmla="val 75258"/>
            </a:avLst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929F9421-C298-2C63-4D62-75E134BE4F0C}"/>
              </a:ext>
            </a:extLst>
          </p:cNvPr>
          <p:cNvSpPr txBox="1"/>
          <p:nvPr/>
        </p:nvSpPr>
        <p:spPr>
          <a:xfrm>
            <a:off x="2778343" y="2156797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i="1" dirty="0">
                <a:latin typeface="+mj-lt"/>
              </a:rPr>
              <a:t>Sì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C3CEFFF3-0AF1-98C3-45A6-52BBDAE3D594}"/>
              </a:ext>
            </a:extLst>
          </p:cNvPr>
          <p:cNvSpPr txBox="1"/>
          <p:nvPr/>
        </p:nvSpPr>
        <p:spPr>
          <a:xfrm>
            <a:off x="5971419" y="2172991"/>
            <a:ext cx="5572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i="1" dirty="0">
                <a:latin typeface="+mj-lt"/>
              </a:rPr>
              <a:t>No</a:t>
            </a:r>
          </a:p>
        </p:txBody>
      </p:sp>
      <p:sp>
        <p:nvSpPr>
          <p:cNvPr id="29" name="Rettangolo con angoli arrotondati 28">
            <a:extLst>
              <a:ext uri="{FF2B5EF4-FFF2-40B4-BE49-F238E27FC236}">
                <a16:creationId xmlns:a16="http://schemas.microsoft.com/office/drawing/2014/main" id="{0983DAE4-069E-5EEE-D86E-ACFE7F141BC6}"/>
              </a:ext>
            </a:extLst>
          </p:cNvPr>
          <p:cNvSpPr/>
          <p:nvPr/>
        </p:nvSpPr>
        <p:spPr>
          <a:xfrm>
            <a:off x="683568" y="1203598"/>
            <a:ext cx="7776864" cy="2715266"/>
          </a:xfrm>
          <a:custGeom>
            <a:avLst/>
            <a:gdLst>
              <a:gd name="connsiteX0" fmla="*/ 0 w 7776864"/>
              <a:gd name="connsiteY0" fmla="*/ 452553 h 2715266"/>
              <a:gd name="connsiteX1" fmla="*/ 452553 w 7776864"/>
              <a:gd name="connsiteY1" fmla="*/ 0 h 2715266"/>
              <a:gd name="connsiteX2" fmla="*/ 7324311 w 7776864"/>
              <a:gd name="connsiteY2" fmla="*/ 0 h 2715266"/>
              <a:gd name="connsiteX3" fmla="*/ 7776864 w 7776864"/>
              <a:gd name="connsiteY3" fmla="*/ 452553 h 2715266"/>
              <a:gd name="connsiteX4" fmla="*/ 7776864 w 7776864"/>
              <a:gd name="connsiteY4" fmla="*/ 2262713 h 2715266"/>
              <a:gd name="connsiteX5" fmla="*/ 7324311 w 7776864"/>
              <a:gd name="connsiteY5" fmla="*/ 2715266 h 2715266"/>
              <a:gd name="connsiteX6" fmla="*/ 452553 w 7776864"/>
              <a:gd name="connsiteY6" fmla="*/ 2715266 h 2715266"/>
              <a:gd name="connsiteX7" fmla="*/ 0 w 7776864"/>
              <a:gd name="connsiteY7" fmla="*/ 2262713 h 2715266"/>
              <a:gd name="connsiteX8" fmla="*/ 0 w 7776864"/>
              <a:gd name="connsiteY8" fmla="*/ 452553 h 2715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6864" h="2715266" extrusionOk="0">
                <a:moveTo>
                  <a:pt x="0" y="452553"/>
                </a:moveTo>
                <a:cubicBezTo>
                  <a:pt x="-5655" y="199127"/>
                  <a:pt x="178797" y="8939"/>
                  <a:pt x="452553" y="0"/>
                </a:cubicBezTo>
                <a:cubicBezTo>
                  <a:pt x="1770162" y="132882"/>
                  <a:pt x="5260286" y="-84951"/>
                  <a:pt x="7324311" y="0"/>
                </a:cubicBezTo>
                <a:cubicBezTo>
                  <a:pt x="7571780" y="2411"/>
                  <a:pt x="7770697" y="236702"/>
                  <a:pt x="7776864" y="452553"/>
                </a:cubicBezTo>
                <a:cubicBezTo>
                  <a:pt x="7676487" y="1219740"/>
                  <a:pt x="7709718" y="2077533"/>
                  <a:pt x="7776864" y="2262713"/>
                </a:cubicBezTo>
                <a:cubicBezTo>
                  <a:pt x="7801069" y="2515522"/>
                  <a:pt x="7585230" y="2692667"/>
                  <a:pt x="7324311" y="2715266"/>
                </a:cubicBezTo>
                <a:cubicBezTo>
                  <a:pt x="4507493" y="2802905"/>
                  <a:pt x="1805819" y="2642587"/>
                  <a:pt x="452553" y="2715266"/>
                </a:cubicBezTo>
                <a:cubicBezTo>
                  <a:pt x="199283" y="2683493"/>
                  <a:pt x="-21696" y="2542802"/>
                  <a:pt x="0" y="2262713"/>
                </a:cubicBezTo>
                <a:cubicBezTo>
                  <a:pt x="111821" y="2025389"/>
                  <a:pt x="-137327" y="678298"/>
                  <a:pt x="0" y="452553"/>
                </a:cubicBezTo>
                <a:close/>
              </a:path>
            </a:pathLst>
          </a:custGeom>
          <a:noFill/>
          <a:ln w="15875"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DE28F6AE-5915-79F4-964C-38B172444EF0}"/>
              </a:ext>
            </a:extLst>
          </p:cNvPr>
          <p:cNvSpPr txBox="1"/>
          <p:nvPr/>
        </p:nvSpPr>
        <p:spPr>
          <a:xfrm>
            <a:off x="1115616" y="3518174"/>
            <a:ext cx="17582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i="1" dirty="0">
                <a:latin typeface="+mj-lt"/>
              </a:rPr>
              <a:t>Piattaforma ESSE3</a:t>
            </a: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911A0B65-B519-99C6-30A8-A992D835428B}"/>
              </a:ext>
            </a:extLst>
          </p:cNvPr>
          <p:cNvSpPr txBox="1"/>
          <p:nvPr/>
        </p:nvSpPr>
        <p:spPr>
          <a:xfrm>
            <a:off x="652479" y="4149587"/>
            <a:ext cx="77768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i="1" dirty="0">
                <a:latin typeface="+mj-lt"/>
              </a:rPr>
              <a:t>NB: verificare che nella sezione “Libretto” di ESSE3 compaiano tutti gli insegnamenti previsti dal Piano di Studi del Corso di Laurea </a:t>
            </a:r>
            <a:r>
              <a:rPr lang="it-IT" sz="1600" i="1" dirty="0">
                <a:latin typeface="+mj-lt"/>
                <a:sym typeface="Wingdings" pitchFamily="2" charset="2"/>
              </a:rPr>
              <a:t> Se no, rivolgersi alla S</a:t>
            </a:r>
            <a:r>
              <a:rPr lang="it-IT" sz="1600" i="1" dirty="0">
                <a:latin typeface="+mj-lt"/>
              </a:rPr>
              <a:t>egreteria studenti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C96531-9B38-690B-6D6D-76E5099B4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>
                <a:ea typeface="ＭＳ Ｐゴシック" panose="020B0600070205080204" pitchFamily="34" charset="-128"/>
              </a:rPr>
              <a:t>La struttura dei Questionari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81D48BC-9263-9528-47B0-3366954A6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A cura del Presidio di Assicurazione della Qualità – Università di Foggia</a:t>
            </a: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15582BD-D820-07E2-BBB6-C775C764FF7D}"/>
              </a:ext>
            </a:extLst>
          </p:cNvPr>
          <p:cNvSpPr txBox="1"/>
          <p:nvPr/>
        </p:nvSpPr>
        <p:spPr>
          <a:xfrm>
            <a:off x="1238373" y="1564496"/>
            <a:ext cx="1605436" cy="5711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it-IT" dirty="0">
                <a:latin typeface="+mn-lt"/>
              </a:rPr>
              <a:t>Insegnamento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E437ED5F-53EF-F142-DEEC-38CEC6604EAE}"/>
              </a:ext>
            </a:extLst>
          </p:cNvPr>
          <p:cNvSpPr txBox="1"/>
          <p:nvPr/>
        </p:nvSpPr>
        <p:spPr>
          <a:xfrm>
            <a:off x="2843809" y="1564496"/>
            <a:ext cx="1605436" cy="5711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it-IT" dirty="0">
                <a:latin typeface="+mn-lt"/>
              </a:rPr>
              <a:t>Docenza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44E47A6-4C58-DD0A-4680-1EF0E1413FAF}"/>
              </a:ext>
            </a:extLst>
          </p:cNvPr>
          <p:cNvSpPr txBox="1"/>
          <p:nvPr/>
        </p:nvSpPr>
        <p:spPr>
          <a:xfrm>
            <a:off x="4427984" y="1563638"/>
            <a:ext cx="1605436" cy="5711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it-IT" dirty="0">
                <a:latin typeface="+mn-lt"/>
              </a:rPr>
              <a:t>Interesse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D2D298A-6D9D-33A6-E9FD-BD3A21189A72}"/>
              </a:ext>
            </a:extLst>
          </p:cNvPr>
          <p:cNvSpPr txBox="1"/>
          <p:nvPr/>
        </p:nvSpPr>
        <p:spPr>
          <a:xfrm>
            <a:off x="6012160" y="1564263"/>
            <a:ext cx="1605436" cy="5711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it-IT" dirty="0">
                <a:latin typeface="+mn-lt"/>
              </a:rPr>
              <a:t>Organizzazione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B77E57C4-F86B-86C7-ECAD-6AF566D5F731}"/>
              </a:ext>
            </a:extLst>
          </p:cNvPr>
          <p:cNvSpPr txBox="1"/>
          <p:nvPr/>
        </p:nvSpPr>
        <p:spPr>
          <a:xfrm>
            <a:off x="1238372" y="2134836"/>
            <a:ext cx="6379224" cy="3655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it-IT" dirty="0">
                <a:latin typeface="+mn-lt"/>
              </a:rPr>
              <a:t>Suggerimenti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8DCBFD9-8DBE-B4E4-F15B-F623639C639B}"/>
              </a:ext>
            </a:extLst>
          </p:cNvPr>
          <p:cNvSpPr txBox="1"/>
          <p:nvPr/>
        </p:nvSpPr>
        <p:spPr>
          <a:xfrm>
            <a:off x="1250959" y="3513578"/>
            <a:ext cx="1605436" cy="5711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it-IT" dirty="0">
                <a:latin typeface="+mn-lt"/>
              </a:rPr>
              <a:t>Insegnamento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604F2F1A-0125-6B84-1DB7-361041C63819}"/>
              </a:ext>
            </a:extLst>
          </p:cNvPr>
          <p:cNvSpPr txBox="1"/>
          <p:nvPr/>
        </p:nvSpPr>
        <p:spPr>
          <a:xfrm>
            <a:off x="2856395" y="3513578"/>
            <a:ext cx="1605436" cy="5711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it-IT" dirty="0">
                <a:latin typeface="+mn-lt"/>
              </a:rPr>
              <a:t>Docenza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B0256BA-73E1-35D7-197D-10A9A2893B7D}"/>
              </a:ext>
            </a:extLst>
          </p:cNvPr>
          <p:cNvSpPr txBox="1"/>
          <p:nvPr/>
        </p:nvSpPr>
        <p:spPr>
          <a:xfrm>
            <a:off x="4440570" y="3512720"/>
            <a:ext cx="1605436" cy="5711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it-IT" dirty="0">
                <a:latin typeface="+mn-lt"/>
              </a:rPr>
              <a:t>Interesse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F38E770-5001-39C1-5347-A1BA33AC5B86}"/>
              </a:ext>
            </a:extLst>
          </p:cNvPr>
          <p:cNvSpPr txBox="1"/>
          <p:nvPr/>
        </p:nvSpPr>
        <p:spPr>
          <a:xfrm>
            <a:off x="6024746" y="3513345"/>
            <a:ext cx="1605436" cy="5711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it-IT" dirty="0">
                <a:latin typeface="+mn-lt"/>
              </a:rPr>
              <a:t>Semestre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672C7E05-7DDD-2407-0791-B9533CFA9B5C}"/>
              </a:ext>
            </a:extLst>
          </p:cNvPr>
          <p:cNvSpPr txBox="1"/>
          <p:nvPr/>
        </p:nvSpPr>
        <p:spPr>
          <a:xfrm>
            <a:off x="1250958" y="4083918"/>
            <a:ext cx="6379224" cy="3655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it-IT" dirty="0">
                <a:latin typeface="+mn-lt"/>
              </a:rPr>
              <a:t>Suggerimenti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66EA8826-43AD-2A82-5DE7-892659495413}"/>
              </a:ext>
            </a:extLst>
          </p:cNvPr>
          <p:cNvSpPr txBox="1"/>
          <p:nvPr/>
        </p:nvSpPr>
        <p:spPr>
          <a:xfrm>
            <a:off x="1187624" y="115577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it-IT" sz="1800" b="0" dirty="0">
                <a:solidFill>
                  <a:srgbClr val="000000"/>
                </a:solidFill>
                <a:latin typeface="+mj-lt"/>
              </a:rPr>
              <a:t>Questionario per i frequentanti</a:t>
            </a:r>
            <a:endParaRPr lang="it-IT" sz="1400" b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E07D7F0-7828-8F0C-51C9-66C85F21425C}"/>
              </a:ext>
            </a:extLst>
          </p:cNvPr>
          <p:cNvSpPr txBox="1"/>
          <p:nvPr/>
        </p:nvSpPr>
        <p:spPr>
          <a:xfrm>
            <a:off x="1230945" y="308272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it-IT" sz="1800" b="0" dirty="0">
                <a:solidFill>
                  <a:srgbClr val="000000"/>
                </a:solidFill>
                <a:latin typeface="+mj-lt"/>
              </a:rPr>
              <a:t>Questionario per i non frequentanti</a:t>
            </a:r>
            <a:endParaRPr lang="it-IT" sz="1400" b="0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7378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olo 1">
            <a:extLst>
              <a:ext uri="{FF2B5EF4-FFF2-40B4-BE49-F238E27FC236}">
                <a16:creationId xmlns:a16="http://schemas.microsoft.com/office/drawing/2014/main" id="{3B4D97ED-E348-9058-EBA3-FA82599CE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232" y="0"/>
            <a:ext cx="8229600" cy="1008112"/>
          </a:xfrm>
        </p:spPr>
        <p:txBody>
          <a:bodyPr/>
          <a:lstStyle/>
          <a:p>
            <a:r>
              <a:rPr lang="it-IT" altLang="it-IT" dirty="0">
                <a:ea typeface="ＭＳ Ｐゴシック" panose="020B0600070205080204" pitchFamily="34" charset="-128"/>
              </a:rPr>
              <a:t>Quando compilare il Questionario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6F2341A-B42C-1FD4-D8B4-65C47915E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A cura del Presidio di Assicurazione della Qualità – Università di Foggia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3E547557-B784-96BE-F0EE-66392777C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02" y="777726"/>
            <a:ext cx="8275830" cy="2010047"/>
          </a:xfrm>
        </p:spPr>
        <p:txBody>
          <a:bodyPr>
            <a:noAutofit/>
          </a:bodyPr>
          <a:lstStyle/>
          <a:p>
            <a:r>
              <a:rPr lang="it-IT" dirty="0"/>
              <a:t>Compilare il questionario </a:t>
            </a:r>
            <a:r>
              <a:rPr lang="it-IT" b="1" dirty="0"/>
              <a:t>per ogni insegnamento</a:t>
            </a:r>
          </a:p>
          <a:p>
            <a:pPr lvl="1"/>
            <a:r>
              <a:rPr lang="it-IT" dirty="0"/>
              <a:t>Preferibilmente tra i 2/3 e il termine delle lezioni dell’insegnamento</a:t>
            </a:r>
          </a:p>
          <a:p>
            <a:pPr lvl="1"/>
            <a:r>
              <a:rPr lang="it-IT" dirty="0"/>
              <a:t>Per questo anno accademico è possibile compilare i questionari online nei seguenti periodi: </a:t>
            </a:r>
          </a:p>
          <a:p>
            <a:pPr lvl="1">
              <a:buFontTx/>
              <a:buChar char="-"/>
            </a:pPr>
            <a:r>
              <a:rPr lang="it-IT" sz="1400" dirty="0"/>
              <a:t>Dal 27 ottobre 2025 al 28 febbraio 2026 per gli insegnamenti relativi al primo semestre</a:t>
            </a:r>
          </a:p>
          <a:p>
            <a:pPr lvl="1">
              <a:buFontTx/>
              <a:buChar char="-"/>
            </a:pPr>
            <a:r>
              <a:rPr lang="it-IT" sz="1400" dirty="0"/>
              <a:t>Dal 17 marzo 2026 al 7 luglio 2026 per gli insegnamenti relativi al secondo semestre</a:t>
            </a:r>
            <a:r>
              <a:rPr lang="it-IT" b="1" dirty="0"/>
              <a:t> </a:t>
            </a: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9EBF2DD6-3AB4-71C8-801E-F6C4970D9973}"/>
              </a:ext>
            </a:extLst>
          </p:cNvPr>
          <p:cNvSpPr txBox="1">
            <a:spLocks/>
          </p:cNvSpPr>
          <p:nvPr/>
        </p:nvSpPr>
        <p:spPr bwMode="auto">
          <a:xfrm>
            <a:off x="683568" y="2643758"/>
            <a:ext cx="8229600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 kern="1200">
                <a:solidFill>
                  <a:schemeClr val="tx2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3429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itchFamily="34" charset="0"/>
              </a:defRPr>
            </a:lvl6pPr>
            <a:lvl7pPr marL="6858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itchFamily="34" charset="0"/>
              </a:defRPr>
            </a:lvl7pPr>
            <a:lvl8pPr marL="10287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itchFamily="34" charset="0"/>
              </a:defRPr>
            </a:lvl8pPr>
            <a:lvl9pPr marL="13716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 dirty="0"/>
              <a:t>La compilazione del Questionario è </a:t>
            </a:r>
            <a:r>
              <a:rPr lang="it-IT" u="sng" dirty="0"/>
              <a:t>anonima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F010FE99-BDD1-2B8E-ACB1-F75A0D8B2FF0}"/>
              </a:ext>
            </a:extLst>
          </p:cNvPr>
          <p:cNvSpPr txBox="1">
            <a:spLocks/>
          </p:cNvSpPr>
          <p:nvPr/>
        </p:nvSpPr>
        <p:spPr bwMode="auto">
          <a:xfrm>
            <a:off x="447117" y="3418930"/>
            <a:ext cx="8229600" cy="1114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57188" indent="-3571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ü"/>
              <a:tabLst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1513" indent="-3286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  <a:tabLst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987425" indent="-3016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v"/>
              <a:tabLst/>
              <a:defRPr sz="1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All’atto della compilazione della scheda </a:t>
            </a:r>
            <a:r>
              <a:rPr lang="it-IT" b="1" dirty="0"/>
              <a:t>non viene registrato alcun elemento identificativo</a:t>
            </a:r>
            <a:r>
              <a:rPr lang="it-IT" dirty="0"/>
              <a:t> dello studente, ma solo l’avvenuta compilazione, per evitare che lo stesso studente compili più di una volta la stessa scheda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3473</TotalTime>
  <Words>1150</Words>
  <Application>Microsoft Office PowerPoint</Application>
  <PresentationFormat>Presentazione su schermo (16:9)</PresentationFormat>
  <Paragraphs>110</Paragraphs>
  <Slides>16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1" baseType="lpstr">
      <vt:lpstr>ＭＳ Ｐゴシック</vt:lpstr>
      <vt:lpstr>Arial</vt:lpstr>
      <vt:lpstr>Calibri</vt:lpstr>
      <vt:lpstr>Wingdings</vt:lpstr>
      <vt:lpstr>Tema di Office</vt:lpstr>
      <vt:lpstr>Ruolo degli studenti nei processi di autovalutazione, valutazione e accreditamento</vt:lpstr>
      <vt:lpstr>Sistema AVA (Autovalutazione – Valutazione – Accreditamento) Obiettivo </vt:lpstr>
      <vt:lpstr>La «qualità» non è facilmente definibile…</vt:lpstr>
      <vt:lpstr>Il ciclo di Assicurazione della Qualità dei Corsi di Studio</vt:lpstr>
      <vt:lpstr>Importanza delle opinioni degli studenti sulla didattica</vt:lpstr>
      <vt:lpstr>Cosa valuta uno studente compilando i Questionari  </vt:lpstr>
      <vt:lpstr>La struttura dei Questionari</vt:lpstr>
      <vt:lpstr>La struttura dei Questionari</vt:lpstr>
      <vt:lpstr>Quando compilare il Questionario</vt:lpstr>
      <vt:lpstr>Utilizzo dei risultati dei questionari</vt:lpstr>
      <vt:lpstr>Utilizzo dei risultati dei questionari</vt:lpstr>
      <vt:lpstr> Rilevazione delle opinioni degli studenti sui servizi e le strutture </vt:lpstr>
      <vt:lpstr>ANVUR: accreditamento periodico 2025</vt:lpstr>
      <vt:lpstr>Il ruolo attribuito agli studenti </vt:lpstr>
      <vt:lpstr>Presentazione standard di PowerPoint</vt:lpstr>
      <vt:lpstr>Far sentire la propria voce  contribuisce al miglioramento della nostra Università!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maria pia petitti</cp:lastModifiedBy>
  <cp:revision>206</cp:revision>
  <cp:lastPrinted>2017-10-26T09:38:15Z</cp:lastPrinted>
  <dcterms:created xsi:type="dcterms:W3CDTF">2014-03-19T13:55:03Z</dcterms:created>
  <dcterms:modified xsi:type="dcterms:W3CDTF">2025-11-03T09:38:20Z</dcterms:modified>
</cp:coreProperties>
</file>